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3" r:id="rId2"/>
  </p:sldMasterIdLst>
  <p:notesMasterIdLst>
    <p:notesMasterId r:id="rId35"/>
  </p:notesMasterIdLst>
  <p:sldIdLst>
    <p:sldId id="288" r:id="rId3"/>
    <p:sldId id="28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3588" cy="6858000"/>
  <p:notesSz cx="6858000" cy="9144000"/>
  <p:defaultTextStyle>
    <a:defPPr>
      <a:defRPr lang="en-GB"/>
    </a:defPPr>
    <a:lvl1pPr algn="l" defTabSz="449263" rtl="0" fontAlgn="base" hangingPunct="0">
      <a:lnSpc>
        <a:spcPct val="93000"/>
      </a:lnSpc>
      <a:spcBef>
        <a:spcPts val="50"/>
      </a:spcBef>
      <a:spcAft>
        <a:spcPts val="5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ts val="50"/>
      </a:spcBef>
      <a:spcAft>
        <a:spcPts val="5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ts val="50"/>
      </a:spcBef>
      <a:spcAft>
        <a:spcPts val="5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ts val="50"/>
      </a:spcBef>
      <a:spcAft>
        <a:spcPts val="5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ts val="50"/>
      </a:spcBef>
      <a:spcAft>
        <a:spcPts val="5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2" y="10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93581E50-BDB4-6806-B1D5-70422D638E4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4" name="AutoShape 2">
            <a:extLst>
              <a:ext uri="{FF2B5EF4-FFF2-40B4-BE49-F238E27FC236}">
                <a16:creationId xmlns:a16="http://schemas.microsoft.com/office/drawing/2014/main" id="{91D6F2C6-B4C6-F2BF-610A-8F466D8215E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5" name="AutoShape 3">
            <a:extLst>
              <a:ext uri="{FF2B5EF4-FFF2-40B4-BE49-F238E27FC236}">
                <a16:creationId xmlns:a16="http://schemas.microsoft.com/office/drawing/2014/main" id="{86D2F5E1-EB0C-0AB3-20A6-B67F6F4C775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6" name="Rectangle 4">
            <a:extLst>
              <a:ext uri="{FF2B5EF4-FFF2-40B4-BE49-F238E27FC236}">
                <a16:creationId xmlns:a16="http://schemas.microsoft.com/office/drawing/2014/main" id="{FCD4030C-8F6B-225C-1E0A-93230075AFF6}"/>
              </a:ext>
            </a:extLst>
          </p:cNvPr>
          <p:cNvSpPr>
            <a:spLocks noGrp="1" noRot="1" noChangeAspect="1" noChangeArrowheads="1"/>
          </p:cNvSpPr>
          <p:nvPr>
            <p:ph type="sldImg"/>
          </p:nvPr>
        </p:nvSpPr>
        <p:spPr bwMode="auto">
          <a:xfrm>
            <a:off x="215900" y="812800"/>
            <a:ext cx="7121525" cy="400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a:extLst>
              <a:ext uri="{FF2B5EF4-FFF2-40B4-BE49-F238E27FC236}">
                <a16:creationId xmlns:a16="http://schemas.microsoft.com/office/drawing/2014/main" id="{2C8C084B-0377-09AE-7E48-C710E6818590}"/>
              </a:ext>
            </a:extLst>
          </p:cNvPr>
          <p:cNvSpPr>
            <a:spLocks noGrp="1" noChangeArrowheads="1"/>
          </p:cNvSpPr>
          <p:nvPr>
            <p:ph type="body"/>
          </p:nvPr>
        </p:nvSpPr>
        <p:spPr bwMode="auto">
          <a:xfrm>
            <a:off x="755650" y="5078413"/>
            <a:ext cx="6042025" cy="480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s-ES" altLang="es-ES"/>
          </a:p>
        </p:txBody>
      </p:sp>
      <p:sp>
        <p:nvSpPr>
          <p:cNvPr id="3078" name="Rectangle 6">
            <a:extLst>
              <a:ext uri="{FF2B5EF4-FFF2-40B4-BE49-F238E27FC236}">
                <a16:creationId xmlns:a16="http://schemas.microsoft.com/office/drawing/2014/main" id="{A8395F74-A1B4-B963-B31A-A54CFC921556}"/>
              </a:ext>
            </a:extLst>
          </p:cNvPr>
          <p:cNvSpPr>
            <a:spLocks noGrp="1" noChangeArrowheads="1"/>
          </p:cNvSpPr>
          <p:nvPr>
            <p:ph type="hdr"/>
          </p:nvPr>
        </p:nvSpPr>
        <p:spPr bwMode="auto">
          <a:xfrm>
            <a:off x="0" y="0"/>
            <a:ext cx="3275013"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3079" name="Rectangle 7">
            <a:extLst>
              <a:ext uri="{FF2B5EF4-FFF2-40B4-BE49-F238E27FC236}">
                <a16:creationId xmlns:a16="http://schemas.microsoft.com/office/drawing/2014/main" id="{75391590-AC40-7D50-683A-91F0F9791CB1}"/>
              </a:ext>
            </a:extLst>
          </p:cNvPr>
          <p:cNvSpPr>
            <a:spLocks noGrp="1" noChangeArrowheads="1"/>
          </p:cNvSpPr>
          <p:nvPr>
            <p:ph type="dt"/>
          </p:nvPr>
        </p:nvSpPr>
        <p:spPr bwMode="auto">
          <a:xfrm>
            <a:off x="4278313" y="0"/>
            <a:ext cx="3275012"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3080" name="Rectangle 8">
            <a:extLst>
              <a:ext uri="{FF2B5EF4-FFF2-40B4-BE49-F238E27FC236}">
                <a16:creationId xmlns:a16="http://schemas.microsoft.com/office/drawing/2014/main" id="{D2BD2AF1-1AE6-7AE7-FF38-D4076BEC82D5}"/>
              </a:ext>
            </a:extLst>
          </p:cNvPr>
          <p:cNvSpPr>
            <a:spLocks noGrp="1" noChangeArrowheads="1"/>
          </p:cNvSpPr>
          <p:nvPr>
            <p:ph type="ftr"/>
          </p:nvPr>
        </p:nvSpPr>
        <p:spPr bwMode="auto">
          <a:xfrm>
            <a:off x="0" y="10156825"/>
            <a:ext cx="3275013"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3081" name="Rectangle 9">
            <a:extLst>
              <a:ext uri="{FF2B5EF4-FFF2-40B4-BE49-F238E27FC236}">
                <a16:creationId xmlns:a16="http://schemas.microsoft.com/office/drawing/2014/main" id="{BD3AF19E-1D61-A45A-02D2-07115C69FEC0}"/>
              </a:ext>
            </a:extLst>
          </p:cNvPr>
          <p:cNvSpPr>
            <a:spLocks noGrp="1" noChangeArrowheads="1"/>
          </p:cNvSpPr>
          <p:nvPr>
            <p:ph type="sldNum"/>
          </p:nvPr>
        </p:nvSpPr>
        <p:spPr bwMode="auto">
          <a:xfrm>
            <a:off x="4278313" y="10156825"/>
            <a:ext cx="3275012"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fld id="{B7B1FD29-B865-4AC5-ABF9-B574C8CB91BF}" type="slidenum">
              <a:rPr lang="es-ES" altLang="es-ES"/>
              <a:pPr/>
              <a:t>‹Nº›</a:t>
            </a:fld>
            <a:endParaRPr lang="es-ES" altLang="es-E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5DE8A87F-5EDD-0E2E-AB9F-2C52F1454624}"/>
              </a:ext>
            </a:extLst>
          </p:cNvPr>
          <p:cNvSpPr>
            <a:spLocks noGrp="1" noChangeArrowheads="1"/>
          </p:cNvSpPr>
          <p:nvPr>
            <p:ph type="sldNum"/>
          </p:nvPr>
        </p:nvSpPr>
        <p:spPr>
          <a:ln/>
        </p:spPr>
        <p:txBody>
          <a:bodyPr/>
          <a:lstStyle/>
          <a:p>
            <a:fld id="{D7F23183-6010-4893-A4F6-4FCB3CA812B3}" type="slidenum">
              <a:rPr lang="es-ES" altLang="es-ES"/>
              <a:pPr/>
              <a:t>3</a:t>
            </a:fld>
            <a:endParaRPr lang="es-ES" altLang="es-ES"/>
          </a:p>
        </p:txBody>
      </p:sp>
      <p:sp>
        <p:nvSpPr>
          <p:cNvPr id="38913" name="Rectangle 1">
            <a:extLst>
              <a:ext uri="{FF2B5EF4-FFF2-40B4-BE49-F238E27FC236}">
                <a16:creationId xmlns:a16="http://schemas.microsoft.com/office/drawing/2014/main" id="{9FE1FFE0-CCAC-5E9E-F8EF-B14A42908415}"/>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788373A3-EE33-D50D-94DA-5F0CF7BB364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D7D96597-0F14-821D-D331-4B656F29F140}"/>
              </a:ext>
            </a:extLst>
          </p:cNvPr>
          <p:cNvSpPr>
            <a:spLocks noGrp="1" noChangeArrowheads="1"/>
          </p:cNvSpPr>
          <p:nvPr>
            <p:ph type="sldNum"/>
          </p:nvPr>
        </p:nvSpPr>
        <p:spPr>
          <a:ln/>
        </p:spPr>
        <p:txBody>
          <a:bodyPr/>
          <a:lstStyle/>
          <a:p>
            <a:fld id="{F5D7F34C-F018-4EFA-9A77-798285C57732}" type="slidenum">
              <a:rPr lang="es-ES" altLang="es-ES"/>
              <a:pPr/>
              <a:t>12</a:t>
            </a:fld>
            <a:endParaRPr lang="es-ES" altLang="es-ES"/>
          </a:p>
        </p:txBody>
      </p:sp>
      <p:sp>
        <p:nvSpPr>
          <p:cNvPr id="48129" name="Rectangle 1">
            <a:extLst>
              <a:ext uri="{FF2B5EF4-FFF2-40B4-BE49-F238E27FC236}">
                <a16:creationId xmlns:a16="http://schemas.microsoft.com/office/drawing/2014/main" id="{DB353781-2243-C71C-769E-778F961FB76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a:extLst>
              <a:ext uri="{FF2B5EF4-FFF2-40B4-BE49-F238E27FC236}">
                <a16:creationId xmlns:a16="http://schemas.microsoft.com/office/drawing/2014/main" id="{C736CDE0-853A-2DDC-1A71-7EF012A8D5F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EE5919FA-3255-FB46-2D4B-C2DF5EDE1981}"/>
              </a:ext>
            </a:extLst>
          </p:cNvPr>
          <p:cNvSpPr>
            <a:spLocks noGrp="1" noChangeArrowheads="1"/>
          </p:cNvSpPr>
          <p:nvPr>
            <p:ph type="sldNum"/>
          </p:nvPr>
        </p:nvSpPr>
        <p:spPr>
          <a:ln/>
        </p:spPr>
        <p:txBody>
          <a:bodyPr/>
          <a:lstStyle/>
          <a:p>
            <a:fld id="{DF929938-DE95-4716-89D7-72EA1DD07A36}" type="slidenum">
              <a:rPr lang="es-ES" altLang="es-ES"/>
              <a:pPr/>
              <a:t>13</a:t>
            </a:fld>
            <a:endParaRPr lang="es-ES" altLang="es-ES"/>
          </a:p>
        </p:txBody>
      </p:sp>
      <p:sp>
        <p:nvSpPr>
          <p:cNvPr id="49153" name="Rectangle 1">
            <a:extLst>
              <a:ext uri="{FF2B5EF4-FFF2-40B4-BE49-F238E27FC236}">
                <a16:creationId xmlns:a16="http://schemas.microsoft.com/office/drawing/2014/main" id="{2690E1FA-A799-3269-2E4E-8B80D12C0929}"/>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a:extLst>
              <a:ext uri="{FF2B5EF4-FFF2-40B4-BE49-F238E27FC236}">
                <a16:creationId xmlns:a16="http://schemas.microsoft.com/office/drawing/2014/main" id="{D9A76F68-A355-2DF9-6CAE-1A11314803A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F141B0BC-1F92-4BF6-0843-97C624B54B36}"/>
              </a:ext>
            </a:extLst>
          </p:cNvPr>
          <p:cNvSpPr>
            <a:spLocks noGrp="1" noChangeArrowheads="1"/>
          </p:cNvSpPr>
          <p:nvPr>
            <p:ph type="sldNum"/>
          </p:nvPr>
        </p:nvSpPr>
        <p:spPr>
          <a:ln/>
        </p:spPr>
        <p:txBody>
          <a:bodyPr/>
          <a:lstStyle/>
          <a:p>
            <a:fld id="{D50293F8-41D6-419D-BD54-C2F227A76FC3}" type="slidenum">
              <a:rPr lang="es-ES" altLang="es-ES"/>
              <a:pPr/>
              <a:t>14</a:t>
            </a:fld>
            <a:endParaRPr lang="es-ES" altLang="es-ES"/>
          </a:p>
        </p:txBody>
      </p:sp>
      <p:sp>
        <p:nvSpPr>
          <p:cNvPr id="50177" name="Rectangle 1">
            <a:extLst>
              <a:ext uri="{FF2B5EF4-FFF2-40B4-BE49-F238E27FC236}">
                <a16:creationId xmlns:a16="http://schemas.microsoft.com/office/drawing/2014/main" id="{3375C931-14BB-F09B-D0DB-A69622AF2F5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E8251E56-995D-3036-1D5B-B717CB0357E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BC567737-752B-27FD-6C01-FBD46BA99DBF}"/>
              </a:ext>
            </a:extLst>
          </p:cNvPr>
          <p:cNvSpPr>
            <a:spLocks noGrp="1" noChangeArrowheads="1"/>
          </p:cNvSpPr>
          <p:nvPr>
            <p:ph type="sldNum"/>
          </p:nvPr>
        </p:nvSpPr>
        <p:spPr>
          <a:ln/>
        </p:spPr>
        <p:txBody>
          <a:bodyPr/>
          <a:lstStyle/>
          <a:p>
            <a:fld id="{BBB5250B-440B-4862-8D03-D4C23FF3406B}" type="slidenum">
              <a:rPr lang="es-ES" altLang="es-ES"/>
              <a:pPr/>
              <a:t>15</a:t>
            </a:fld>
            <a:endParaRPr lang="es-ES" altLang="es-ES"/>
          </a:p>
        </p:txBody>
      </p:sp>
      <p:sp>
        <p:nvSpPr>
          <p:cNvPr id="51201" name="Rectangle 1">
            <a:extLst>
              <a:ext uri="{FF2B5EF4-FFF2-40B4-BE49-F238E27FC236}">
                <a16:creationId xmlns:a16="http://schemas.microsoft.com/office/drawing/2014/main" id="{E5543D42-8688-8A1B-CD09-3FEB2D757031}"/>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FB8E291B-D4FF-0339-61E9-0B33D2E174A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B87CAC8A-F786-E2E4-2A97-FBF0482D9CC9}"/>
              </a:ext>
            </a:extLst>
          </p:cNvPr>
          <p:cNvSpPr>
            <a:spLocks noGrp="1" noChangeArrowheads="1"/>
          </p:cNvSpPr>
          <p:nvPr>
            <p:ph type="sldNum"/>
          </p:nvPr>
        </p:nvSpPr>
        <p:spPr>
          <a:ln/>
        </p:spPr>
        <p:txBody>
          <a:bodyPr/>
          <a:lstStyle/>
          <a:p>
            <a:fld id="{6CF497A2-F0FF-44E6-80BC-453A30B68DED}" type="slidenum">
              <a:rPr lang="es-ES" altLang="es-ES"/>
              <a:pPr/>
              <a:t>16</a:t>
            </a:fld>
            <a:endParaRPr lang="es-ES" altLang="es-ES"/>
          </a:p>
        </p:txBody>
      </p:sp>
      <p:sp>
        <p:nvSpPr>
          <p:cNvPr id="52225" name="Rectangle 1">
            <a:extLst>
              <a:ext uri="{FF2B5EF4-FFF2-40B4-BE49-F238E27FC236}">
                <a16:creationId xmlns:a16="http://schemas.microsoft.com/office/drawing/2014/main" id="{FA9D6EE3-E0F5-2B33-AFBB-D263645A019A}"/>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6F54CEAE-7105-9111-132F-3936E94ED43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34AA676D-5A80-4752-AB20-90D2B24CD75F}"/>
              </a:ext>
            </a:extLst>
          </p:cNvPr>
          <p:cNvSpPr>
            <a:spLocks noGrp="1" noChangeArrowheads="1"/>
          </p:cNvSpPr>
          <p:nvPr>
            <p:ph type="sldNum"/>
          </p:nvPr>
        </p:nvSpPr>
        <p:spPr>
          <a:ln/>
        </p:spPr>
        <p:txBody>
          <a:bodyPr/>
          <a:lstStyle/>
          <a:p>
            <a:fld id="{847588E5-5066-481E-96EA-EFB4F1C431BB}" type="slidenum">
              <a:rPr lang="es-ES" altLang="es-ES"/>
              <a:pPr/>
              <a:t>17</a:t>
            </a:fld>
            <a:endParaRPr lang="es-ES" altLang="es-ES"/>
          </a:p>
        </p:txBody>
      </p:sp>
      <p:sp>
        <p:nvSpPr>
          <p:cNvPr id="53249" name="Rectangle 1">
            <a:extLst>
              <a:ext uri="{FF2B5EF4-FFF2-40B4-BE49-F238E27FC236}">
                <a16:creationId xmlns:a16="http://schemas.microsoft.com/office/drawing/2014/main" id="{CDB93BFA-E836-AFD2-F80F-581E3D39C2D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390085ED-57D8-C378-0201-F2A1833B644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00065250-BC36-6551-C109-56B1D8DBDE29}"/>
              </a:ext>
            </a:extLst>
          </p:cNvPr>
          <p:cNvSpPr>
            <a:spLocks noGrp="1" noChangeArrowheads="1"/>
          </p:cNvSpPr>
          <p:nvPr>
            <p:ph type="sldNum"/>
          </p:nvPr>
        </p:nvSpPr>
        <p:spPr>
          <a:ln/>
        </p:spPr>
        <p:txBody>
          <a:bodyPr/>
          <a:lstStyle/>
          <a:p>
            <a:fld id="{B63681A8-18AF-4424-A7C2-7112161E9DFB}" type="slidenum">
              <a:rPr lang="es-ES" altLang="es-ES"/>
              <a:pPr/>
              <a:t>18</a:t>
            </a:fld>
            <a:endParaRPr lang="es-ES" altLang="es-ES"/>
          </a:p>
        </p:txBody>
      </p:sp>
      <p:sp>
        <p:nvSpPr>
          <p:cNvPr id="54273" name="Rectangle 1">
            <a:extLst>
              <a:ext uri="{FF2B5EF4-FFF2-40B4-BE49-F238E27FC236}">
                <a16:creationId xmlns:a16="http://schemas.microsoft.com/office/drawing/2014/main" id="{1E138BA0-B6DE-AE30-4895-4015D3940CE7}"/>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68E80C33-9B55-DE42-022F-A42F3F53392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2F58F666-98F5-175C-D8A5-87B7D1FF4A90}"/>
              </a:ext>
            </a:extLst>
          </p:cNvPr>
          <p:cNvSpPr>
            <a:spLocks noGrp="1" noChangeArrowheads="1"/>
          </p:cNvSpPr>
          <p:nvPr>
            <p:ph type="sldNum"/>
          </p:nvPr>
        </p:nvSpPr>
        <p:spPr>
          <a:ln/>
        </p:spPr>
        <p:txBody>
          <a:bodyPr/>
          <a:lstStyle/>
          <a:p>
            <a:fld id="{35B181EF-364E-4A9A-BE60-0B509329B471}" type="slidenum">
              <a:rPr lang="es-ES" altLang="es-ES"/>
              <a:pPr/>
              <a:t>19</a:t>
            </a:fld>
            <a:endParaRPr lang="es-ES" altLang="es-ES"/>
          </a:p>
        </p:txBody>
      </p:sp>
      <p:sp>
        <p:nvSpPr>
          <p:cNvPr id="55297" name="Rectangle 1">
            <a:extLst>
              <a:ext uri="{FF2B5EF4-FFF2-40B4-BE49-F238E27FC236}">
                <a16:creationId xmlns:a16="http://schemas.microsoft.com/office/drawing/2014/main" id="{9423986C-A04E-E811-641E-FB7DFCB5980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B6BA66C0-BBB9-278C-986F-0BE7D1FC7CB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D30DCB65-91DE-1B79-D6C7-41006B9AE2C3}"/>
              </a:ext>
            </a:extLst>
          </p:cNvPr>
          <p:cNvSpPr>
            <a:spLocks noGrp="1" noChangeArrowheads="1"/>
          </p:cNvSpPr>
          <p:nvPr>
            <p:ph type="sldNum"/>
          </p:nvPr>
        </p:nvSpPr>
        <p:spPr>
          <a:ln/>
        </p:spPr>
        <p:txBody>
          <a:bodyPr/>
          <a:lstStyle/>
          <a:p>
            <a:fld id="{0E7AB4C8-0538-4945-8996-C8CDEDA6B2E8}" type="slidenum">
              <a:rPr lang="es-ES" altLang="es-ES"/>
              <a:pPr/>
              <a:t>20</a:t>
            </a:fld>
            <a:endParaRPr lang="es-ES" altLang="es-ES"/>
          </a:p>
        </p:txBody>
      </p:sp>
      <p:sp>
        <p:nvSpPr>
          <p:cNvPr id="56321" name="Rectangle 1">
            <a:extLst>
              <a:ext uri="{FF2B5EF4-FFF2-40B4-BE49-F238E27FC236}">
                <a16:creationId xmlns:a16="http://schemas.microsoft.com/office/drawing/2014/main" id="{7EA9AA55-149D-E24A-6136-13AA3B5BAD7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EA121DB3-8B91-CDDE-5906-827AD820ACE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ES" altLang="es-ES" dirty="0"/>
              <a:t>He cambiado el color de la viñeta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F66BCB84-E703-DEA7-BE11-4E3FEFFB52B9}"/>
              </a:ext>
            </a:extLst>
          </p:cNvPr>
          <p:cNvSpPr>
            <a:spLocks noGrp="1" noChangeArrowheads="1"/>
          </p:cNvSpPr>
          <p:nvPr>
            <p:ph type="sldNum"/>
          </p:nvPr>
        </p:nvSpPr>
        <p:spPr>
          <a:ln/>
        </p:spPr>
        <p:txBody>
          <a:bodyPr/>
          <a:lstStyle/>
          <a:p>
            <a:fld id="{4E09C719-28CF-411A-A178-77EC749810C1}" type="slidenum">
              <a:rPr lang="es-ES" altLang="es-ES"/>
              <a:pPr/>
              <a:t>21</a:t>
            </a:fld>
            <a:endParaRPr lang="es-ES" altLang="es-ES"/>
          </a:p>
        </p:txBody>
      </p:sp>
      <p:sp>
        <p:nvSpPr>
          <p:cNvPr id="57345" name="Rectangle 1">
            <a:extLst>
              <a:ext uri="{FF2B5EF4-FFF2-40B4-BE49-F238E27FC236}">
                <a16:creationId xmlns:a16="http://schemas.microsoft.com/office/drawing/2014/main" id="{72B9176E-727C-F4FC-D660-6D73B77A299E}"/>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EBBE04B9-157A-97DD-7953-7EDD45053C75}"/>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57347" name="Text Box 3">
            <a:extLst>
              <a:ext uri="{FF2B5EF4-FFF2-40B4-BE49-F238E27FC236}">
                <a16:creationId xmlns:a16="http://schemas.microsoft.com/office/drawing/2014/main" id="{8799B021-C86F-F908-8D66-32664705C7A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D9036C3B-9BDF-4B27-B681-8EBB06642D02}" type="slidenum">
              <a:rPr lang="es-ES" altLang="es-ES" sz="1200">
                <a:latin typeface="Times New Roman" panose="02020603050405020304" pitchFamily="18" charset="0"/>
                <a:cs typeface="Segoe UI" panose="020B0502040204020203" pitchFamily="34" charset="0"/>
              </a:rPr>
              <a:pPr algn="r">
                <a:lnSpc>
                  <a:spcPct val="100000"/>
                </a:lnSpc>
                <a:buClrTx/>
                <a:buFontTx/>
                <a:buNone/>
              </a:pPr>
              <a:t>21</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EED6BC8B-A965-88BC-C303-0CB9432F19D9}"/>
              </a:ext>
            </a:extLst>
          </p:cNvPr>
          <p:cNvSpPr>
            <a:spLocks noGrp="1" noChangeArrowheads="1"/>
          </p:cNvSpPr>
          <p:nvPr>
            <p:ph type="sldNum"/>
          </p:nvPr>
        </p:nvSpPr>
        <p:spPr>
          <a:ln/>
        </p:spPr>
        <p:txBody>
          <a:bodyPr/>
          <a:lstStyle/>
          <a:p>
            <a:fld id="{A4D065A6-07DB-4919-8528-F66FCAE8BD7E}" type="slidenum">
              <a:rPr lang="es-ES" altLang="es-ES"/>
              <a:pPr/>
              <a:t>4</a:t>
            </a:fld>
            <a:endParaRPr lang="es-ES" altLang="es-ES"/>
          </a:p>
        </p:txBody>
      </p:sp>
      <p:sp>
        <p:nvSpPr>
          <p:cNvPr id="39937" name="Rectangle 1">
            <a:extLst>
              <a:ext uri="{FF2B5EF4-FFF2-40B4-BE49-F238E27FC236}">
                <a16:creationId xmlns:a16="http://schemas.microsoft.com/office/drawing/2014/main" id="{B8296BBF-9F6E-6679-7CA3-7701D907752A}"/>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FD7C2554-23B4-6B57-BA40-FEB3E85EF41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DBB38929-5571-81EE-F800-2D1BAA2BCCBA}"/>
              </a:ext>
            </a:extLst>
          </p:cNvPr>
          <p:cNvSpPr>
            <a:spLocks noGrp="1" noChangeArrowheads="1"/>
          </p:cNvSpPr>
          <p:nvPr>
            <p:ph type="sldNum"/>
          </p:nvPr>
        </p:nvSpPr>
        <p:spPr>
          <a:ln/>
        </p:spPr>
        <p:txBody>
          <a:bodyPr/>
          <a:lstStyle/>
          <a:p>
            <a:fld id="{859A54FB-D382-4F39-BE83-5C3CA7625833}" type="slidenum">
              <a:rPr lang="es-ES" altLang="es-ES"/>
              <a:pPr/>
              <a:t>22</a:t>
            </a:fld>
            <a:endParaRPr lang="es-ES" altLang="es-ES"/>
          </a:p>
        </p:txBody>
      </p:sp>
      <p:sp>
        <p:nvSpPr>
          <p:cNvPr id="58369" name="Rectangle 1">
            <a:extLst>
              <a:ext uri="{FF2B5EF4-FFF2-40B4-BE49-F238E27FC236}">
                <a16:creationId xmlns:a16="http://schemas.microsoft.com/office/drawing/2014/main" id="{7E434D65-BED4-51EE-1F47-4046596D00D1}"/>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BEA4CE02-F067-DAFB-C8E5-408DDC0995E3}"/>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58371" name="Text Box 3">
            <a:extLst>
              <a:ext uri="{FF2B5EF4-FFF2-40B4-BE49-F238E27FC236}">
                <a16:creationId xmlns:a16="http://schemas.microsoft.com/office/drawing/2014/main" id="{EE230AD9-93EA-C557-6480-BDB4F8FB2315}"/>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698E8E92-8C5F-400D-BE38-4E6204204AB5}" type="slidenum">
              <a:rPr lang="es-ES" altLang="es-ES" sz="1200">
                <a:latin typeface="Times New Roman" panose="02020603050405020304" pitchFamily="18" charset="0"/>
                <a:cs typeface="Segoe UI" panose="020B0502040204020203" pitchFamily="34" charset="0"/>
              </a:rPr>
              <a:pPr algn="r">
                <a:lnSpc>
                  <a:spcPct val="100000"/>
                </a:lnSpc>
                <a:buClrTx/>
                <a:buFontTx/>
                <a:buNone/>
              </a:pPr>
              <a:t>22</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91FE3F61-7638-B2D4-363F-8E77F13A14AC}"/>
              </a:ext>
            </a:extLst>
          </p:cNvPr>
          <p:cNvSpPr>
            <a:spLocks noGrp="1" noChangeArrowheads="1"/>
          </p:cNvSpPr>
          <p:nvPr>
            <p:ph type="sldNum"/>
          </p:nvPr>
        </p:nvSpPr>
        <p:spPr>
          <a:ln/>
        </p:spPr>
        <p:txBody>
          <a:bodyPr/>
          <a:lstStyle/>
          <a:p>
            <a:fld id="{67BA3EE7-6BC3-44C9-9EA8-863BBD4DD964}" type="slidenum">
              <a:rPr lang="es-ES" altLang="es-ES"/>
              <a:pPr/>
              <a:t>23</a:t>
            </a:fld>
            <a:endParaRPr lang="es-ES" altLang="es-ES"/>
          </a:p>
        </p:txBody>
      </p:sp>
      <p:sp>
        <p:nvSpPr>
          <p:cNvPr id="59393" name="Rectangle 1">
            <a:extLst>
              <a:ext uri="{FF2B5EF4-FFF2-40B4-BE49-F238E27FC236}">
                <a16:creationId xmlns:a16="http://schemas.microsoft.com/office/drawing/2014/main" id="{9EBE06CD-1586-C2D0-3070-5BEAB91114F3}"/>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F012759F-1DAF-D871-79BF-2542BE7F6F1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CCBB4145-C342-E98D-95C0-0088191AF075}"/>
              </a:ext>
            </a:extLst>
          </p:cNvPr>
          <p:cNvSpPr>
            <a:spLocks noGrp="1" noChangeArrowheads="1"/>
          </p:cNvSpPr>
          <p:nvPr>
            <p:ph type="sldNum"/>
          </p:nvPr>
        </p:nvSpPr>
        <p:spPr>
          <a:ln/>
        </p:spPr>
        <p:txBody>
          <a:bodyPr/>
          <a:lstStyle/>
          <a:p>
            <a:fld id="{2C90B075-F63B-439F-91D4-BC86E01C1A9A}" type="slidenum">
              <a:rPr lang="es-ES" altLang="es-ES"/>
              <a:pPr/>
              <a:t>24</a:t>
            </a:fld>
            <a:endParaRPr lang="es-ES" altLang="es-ES"/>
          </a:p>
        </p:txBody>
      </p:sp>
      <p:sp>
        <p:nvSpPr>
          <p:cNvPr id="60417" name="Rectangle 1">
            <a:extLst>
              <a:ext uri="{FF2B5EF4-FFF2-40B4-BE49-F238E27FC236}">
                <a16:creationId xmlns:a16="http://schemas.microsoft.com/office/drawing/2014/main" id="{09C57F5A-2863-D7F0-30DA-A71A08C268A9}"/>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2B7AA681-E666-9C3B-17B6-A895B2DBCFDA}"/>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60419" name="Text Box 3">
            <a:extLst>
              <a:ext uri="{FF2B5EF4-FFF2-40B4-BE49-F238E27FC236}">
                <a16:creationId xmlns:a16="http://schemas.microsoft.com/office/drawing/2014/main" id="{17D2F2D2-F4DB-9283-3188-6E50ED273C45}"/>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0B679C80-0D37-404E-88E2-2980F0FAF0C8}" type="slidenum">
              <a:rPr lang="es-ES" altLang="es-ES" sz="1200">
                <a:latin typeface="Times New Roman" panose="02020603050405020304" pitchFamily="18" charset="0"/>
                <a:cs typeface="Segoe UI" panose="020B0502040204020203" pitchFamily="34" charset="0"/>
              </a:rPr>
              <a:pPr algn="r">
                <a:lnSpc>
                  <a:spcPct val="100000"/>
                </a:lnSpc>
                <a:buClrTx/>
                <a:buFontTx/>
                <a:buNone/>
              </a:pPr>
              <a:t>24</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5820C43B-0E2B-012A-D40B-7A7697E41030}"/>
              </a:ext>
            </a:extLst>
          </p:cNvPr>
          <p:cNvSpPr>
            <a:spLocks noGrp="1" noChangeArrowheads="1"/>
          </p:cNvSpPr>
          <p:nvPr>
            <p:ph type="sldNum"/>
          </p:nvPr>
        </p:nvSpPr>
        <p:spPr>
          <a:ln/>
        </p:spPr>
        <p:txBody>
          <a:bodyPr/>
          <a:lstStyle/>
          <a:p>
            <a:fld id="{337ADB5C-0D8C-43D1-9827-67D7E5914637}" type="slidenum">
              <a:rPr lang="es-ES" altLang="es-ES"/>
              <a:pPr/>
              <a:t>25</a:t>
            </a:fld>
            <a:endParaRPr lang="es-ES" altLang="es-ES"/>
          </a:p>
        </p:txBody>
      </p:sp>
      <p:sp>
        <p:nvSpPr>
          <p:cNvPr id="61441" name="Rectangle 1">
            <a:extLst>
              <a:ext uri="{FF2B5EF4-FFF2-40B4-BE49-F238E27FC236}">
                <a16:creationId xmlns:a16="http://schemas.microsoft.com/office/drawing/2014/main" id="{8A8B205B-1C65-126D-E955-60C6BB93B98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E680B1E8-E745-B85A-2069-C2022A6F32EB}"/>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4077C261-3684-B096-3F95-90CD688A8903}"/>
              </a:ext>
            </a:extLst>
          </p:cNvPr>
          <p:cNvSpPr>
            <a:spLocks noGrp="1" noChangeArrowheads="1"/>
          </p:cNvSpPr>
          <p:nvPr>
            <p:ph type="sldNum"/>
          </p:nvPr>
        </p:nvSpPr>
        <p:spPr>
          <a:ln/>
        </p:spPr>
        <p:txBody>
          <a:bodyPr/>
          <a:lstStyle/>
          <a:p>
            <a:fld id="{C63BF42D-5590-49C7-9F16-5507BC9FE3D4}" type="slidenum">
              <a:rPr lang="es-ES" altLang="es-ES"/>
              <a:pPr/>
              <a:t>26</a:t>
            </a:fld>
            <a:endParaRPr lang="es-ES" altLang="es-ES"/>
          </a:p>
        </p:txBody>
      </p:sp>
      <p:sp>
        <p:nvSpPr>
          <p:cNvPr id="62465" name="Rectangle 1">
            <a:extLst>
              <a:ext uri="{FF2B5EF4-FFF2-40B4-BE49-F238E27FC236}">
                <a16:creationId xmlns:a16="http://schemas.microsoft.com/office/drawing/2014/main" id="{6C1B216D-8F29-A767-A87B-077A355A0187}"/>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5EE39CEE-CA46-6579-1ECE-0D13D449C01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17E991A2-75C0-0385-E6D5-DCAAC22F7806}"/>
              </a:ext>
            </a:extLst>
          </p:cNvPr>
          <p:cNvSpPr>
            <a:spLocks noGrp="1" noChangeArrowheads="1"/>
          </p:cNvSpPr>
          <p:nvPr>
            <p:ph type="sldNum"/>
          </p:nvPr>
        </p:nvSpPr>
        <p:spPr>
          <a:ln/>
        </p:spPr>
        <p:txBody>
          <a:bodyPr/>
          <a:lstStyle/>
          <a:p>
            <a:fld id="{AF4FC819-1582-40A7-8A6A-D661A21EE247}" type="slidenum">
              <a:rPr lang="es-ES" altLang="es-ES"/>
              <a:pPr/>
              <a:t>27</a:t>
            </a:fld>
            <a:endParaRPr lang="es-ES" altLang="es-ES"/>
          </a:p>
        </p:txBody>
      </p:sp>
      <p:sp>
        <p:nvSpPr>
          <p:cNvPr id="63489" name="Rectangle 1">
            <a:extLst>
              <a:ext uri="{FF2B5EF4-FFF2-40B4-BE49-F238E27FC236}">
                <a16:creationId xmlns:a16="http://schemas.microsoft.com/office/drawing/2014/main" id="{097CDBBA-9D35-5D4F-54F7-01FB5058F4F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AA74CC12-9CEA-A6D6-333B-A9699B3BADF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1AD10B0D-5A29-C353-8EE9-1EF2A042B2CB}"/>
              </a:ext>
            </a:extLst>
          </p:cNvPr>
          <p:cNvSpPr>
            <a:spLocks noGrp="1" noChangeArrowheads="1"/>
          </p:cNvSpPr>
          <p:nvPr>
            <p:ph type="sldNum"/>
          </p:nvPr>
        </p:nvSpPr>
        <p:spPr>
          <a:ln/>
        </p:spPr>
        <p:txBody>
          <a:bodyPr/>
          <a:lstStyle/>
          <a:p>
            <a:fld id="{756C28EA-9800-408D-8F00-61E694C327AE}" type="slidenum">
              <a:rPr lang="es-ES" altLang="es-ES"/>
              <a:pPr/>
              <a:t>28</a:t>
            </a:fld>
            <a:endParaRPr lang="es-ES" altLang="es-ES"/>
          </a:p>
        </p:txBody>
      </p:sp>
      <p:sp>
        <p:nvSpPr>
          <p:cNvPr id="64513" name="Rectangle 1">
            <a:extLst>
              <a:ext uri="{FF2B5EF4-FFF2-40B4-BE49-F238E27FC236}">
                <a16:creationId xmlns:a16="http://schemas.microsoft.com/office/drawing/2014/main" id="{9E28533F-91F4-A452-0D30-10BC7B6C1A39}"/>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0C6CBB6B-31E1-DAB0-976A-E415EAD5C5A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AEAAE366-17E0-2655-3E36-E1E1BA805103}"/>
              </a:ext>
            </a:extLst>
          </p:cNvPr>
          <p:cNvSpPr>
            <a:spLocks noGrp="1" noChangeArrowheads="1"/>
          </p:cNvSpPr>
          <p:nvPr>
            <p:ph type="sldNum"/>
          </p:nvPr>
        </p:nvSpPr>
        <p:spPr>
          <a:ln/>
        </p:spPr>
        <p:txBody>
          <a:bodyPr/>
          <a:lstStyle/>
          <a:p>
            <a:fld id="{4E846821-7700-4627-AD57-478C55ED6024}" type="slidenum">
              <a:rPr lang="es-ES" altLang="es-ES"/>
              <a:pPr/>
              <a:t>29</a:t>
            </a:fld>
            <a:endParaRPr lang="es-ES" altLang="es-ES"/>
          </a:p>
        </p:txBody>
      </p:sp>
      <p:sp>
        <p:nvSpPr>
          <p:cNvPr id="65537" name="Rectangle 1">
            <a:extLst>
              <a:ext uri="{FF2B5EF4-FFF2-40B4-BE49-F238E27FC236}">
                <a16:creationId xmlns:a16="http://schemas.microsoft.com/office/drawing/2014/main" id="{B3B80C90-700E-FFEC-02D9-D5BD4833044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96BDA66F-812B-0B0C-6109-372BE2714B4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5299A9EA-2739-2B93-6AC5-144D5AE7AF00}"/>
              </a:ext>
            </a:extLst>
          </p:cNvPr>
          <p:cNvSpPr>
            <a:spLocks noGrp="1" noChangeArrowheads="1"/>
          </p:cNvSpPr>
          <p:nvPr>
            <p:ph type="sldNum"/>
          </p:nvPr>
        </p:nvSpPr>
        <p:spPr>
          <a:ln/>
        </p:spPr>
        <p:txBody>
          <a:bodyPr/>
          <a:lstStyle/>
          <a:p>
            <a:fld id="{42D1AA26-E7D2-4524-A135-6FB8E84DC6E6}" type="slidenum">
              <a:rPr lang="es-ES" altLang="es-ES"/>
              <a:pPr/>
              <a:t>30</a:t>
            </a:fld>
            <a:endParaRPr lang="es-ES" altLang="es-ES"/>
          </a:p>
        </p:txBody>
      </p:sp>
      <p:sp>
        <p:nvSpPr>
          <p:cNvPr id="66561" name="Rectangle 1">
            <a:extLst>
              <a:ext uri="{FF2B5EF4-FFF2-40B4-BE49-F238E27FC236}">
                <a16:creationId xmlns:a16="http://schemas.microsoft.com/office/drawing/2014/main" id="{08C3D355-47BE-1898-6638-B20D7FBE48AC}"/>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B1428D11-3A1E-AF85-9F5D-55E27239785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23659EE4-B235-3F2E-ABFD-9446F358966A}"/>
              </a:ext>
            </a:extLst>
          </p:cNvPr>
          <p:cNvSpPr>
            <a:spLocks noGrp="1" noChangeArrowheads="1"/>
          </p:cNvSpPr>
          <p:nvPr>
            <p:ph type="sldNum"/>
          </p:nvPr>
        </p:nvSpPr>
        <p:spPr>
          <a:ln/>
        </p:spPr>
        <p:txBody>
          <a:bodyPr/>
          <a:lstStyle/>
          <a:p>
            <a:fld id="{193467F3-E4CE-46A1-8671-F6C5813CE6CD}" type="slidenum">
              <a:rPr lang="es-ES" altLang="es-ES"/>
              <a:pPr/>
              <a:t>31</a:t>
            </a:fld>
            <a:endParaRPr lang="es-ES" altLang="es-ES"/>
          </a:p>
        </p:txBody>
      </p:sp>
      <p:sp>
        <p:nvSpPr>
          <p:cNvPr id="67585" name="Rectangle 1">
            <a:extLst>
              <a:ext uri="{FF2B5EF4-FFF2-40B4-BE49-F238E27FC236}">
                <a16:creationId xmlns:a16="http://schemas.microsoft.com/office/drawing/2014/main" id="{C5F87D37-4941-0A7A-F55F-5BD45BC5E97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0E4DE7F9-F351-FBBE-EE74-564AE76A66B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20A1B2A1-A10E-057E-DFE5-B6FDC0D762FD}"/>
              </a:ext>
            </a:extLst>
          </p:cNvPr>
          <p:cNvSpPr>
            <a:spLocks noGrp="1" noChangeArrowheads="1"/>
          </p:cNvSpPr>
          <p:nvPr>
            <p:ph type="sldNum"/>
          </p:nvPr>
        </p:nvSpPr>
        <p:spPr>
          <a:ln/>
        </p:spPr>
        <p:txBody>
          <a:bodyPr/>
          <a:lstStyle/>
          <a:p>
            <a:fld id="{8CFA620E-7B72-4E9E-8D83-8988889B1756}" type="slidenum">
              <a:rPr lang="es-ES" altLang="es-ES"/>
              <a:pPr/>
              <a:t>5</a:t>
            </a:fld>
            <a:endParaRPr lang="es-ES" altLang="es-ES"/>
          </a:p>
        </p:txBody>
      </p:sp>
      <p:sp>
        <p:nvSpPr>
          <p:cNvPr id="40961" name="Rectangle 1">
            <a:extLst>
              <a:ext uri="{FF2B5EF4-FFF2-40B4-BE49-F238E27FC236}">
                <a16:creationId xmlns:a16="http://schemas.microsoft.com/office/drawing/2014/main" id="{DDE955A2-4C15-4B00-E720-1C0BEE5CD0B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D03EB7A7-A6D1-14DA-36A4-8A44BED566D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F3BE2F49-64FD-C400-83B1-7C00E096816E}"/>
              </a:ext>
            </a:extLst>
          </p:cNvPr>
          <p:cNvSpPr>
            <a:spLocks noGrp="1" noChangeArrowheads="1"/>
          </p:cNvSpPr>
          <p:nvPr>
            <p:ph type="sldNum"/>
          </p:nvPr>
        </p:nvSpPr>
        <p:spPr>
          <a:ln/>
        </p:spPr>
        <p:txBody>
          <a:bodyPr/>
          <a:lstStyle/>
          <a:p>
            <a:fld id="{2F7ED177-86F8-4AB3-9DB7-14842C89AA8A}" type="slidenum">
              <a:rPr lang="es-ES" altLang="es-ES"/>
              <a:pPr/>
              <a:t>32</a:t>
            </a:fld>
            <a:endParaRPr lang="es-ES" altLang="es-ES"/>
          </a:p>
        </p:txBody>
      </p:sp>
      <p:sp>
        <p:nvSpPr>
          <p:cNvPr id="68609" name="Rectangle 1">
            <a:extLst>
              <a:ext uri="{FF2B5EF4-FFF2-40B4-BE49-F238E27FC236}">
                <a16:creationId xmlns:a16="http://schemas.microsoft.com/office/drawing/2014/main" id="{9D50B906-F694-B7C3-2815-10056BB7951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F985854D-391A-C1F5-A339-8BE65AB28DE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A16F628B-8FE8-71A7-2186-2BDEC64AEBB4}"/>
              </a:ext>
            </a:extLst>
          </p:cNvPr>
          <p:cNvSpPr>
            <a:spLocks noGrp="1" noChangeArrowheads="1"/>
          </p:cNvSpPr>
          <p:nvPr>
            <p:ph type="sldNum"/>
          </p:nvPr>
        </p:nvSpPr>
        <p:spPr>
          <a:ln/>
        </p:spPr>
        <p:txBody>
          <a:bodyPr/>
          <a:lstStyle/>
          <a:p>
            <a:fld id="{9C919347-15EA-4C99-9681-74B7AADBD6A6}" type="slidenum">
              <a:rPr lang="es-ES" altLang="es-ES"/>
              <a:pPr/>
              <a:t>6</a:t>
            </a:fld>
            <a:endParaRPr lang="es-ES" altLang="es-ES"/>
          </a:p>
        </p:txBody>
      </p:sp>
      <p:sp>
        <p:nvSpPr>
          <p:cNvPr id="41985" name="Rectangle 1">
            <a:extLst>
              <a:ext uri="{FF2B5EF4-FFF2-40B4-BE49-F238E27FC236}">
                <a16:creationId xmlns:a16="http://schemas.microsoft.com/office/drawing/2014/main" id="{C00E9641-8731-1902-D4F8-A5446B146CD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5726A1D3-6B5D-F0F3-4767-5894CFF8729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FCDA1A94-B57F-8405-BFA2-E64BA49D9FCC}"/>
              </a:ext>
            </a:extLst>
          </p:cNvPr>
          <p:cNvSpPr>
            <a:spLocks noGrp="1" noChangeArrowheads="1"/>
          </p:cNvSpPr>
          <p:nvPr>
            <p:ph type="sldNum"/>
          </p:nvPr>
        </p:nvSpPr>
        <p:spPr>
          <a:ln/>
        </p:spPr>
        <p:txBody>
          <a:bodyPr/>
          <a:lstStyle/>
          <a:p>
            <a:fld id="{FC9AD29D-4A6D-4EDF-BAD6-A5755F7CA0FB}" type="slidenum">
              <a:rPr lang="es-ES" altLang="es-ES"/>
              <a:pPr/>
              <a:t>7</a:t>
            </a:fld>
            <a:endParaRPr lang="es-ES" altLang="es-ES"/>
          </a:p>
        </p:txBody>
      </p:sp>
      <p:sp>
        <p:nvSpPr>
          <p:cNvPr id="43009" name="Rectangle 1">
            <a:extLst>
              <a:ext uri="{FF2B5EF4-FFF2-40B4-BE49-F238E27FC236}">
                <a16:creationId xmlns:a16="http://schemas.microsoft.com/office/drawing/2014/main" id="{B5C230CD-D333-D13E-F2B2-AC9E35F924C7}"/>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8B0CB329-7003-F233-E926-E366CB0E23B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9729220A-5F1B-60B9-0B02-BA384EB57BA9}"/>
              </a:ext>
            </a:extLst>
          </p:cNvPr>
          <p:cNvSpPr>
            <a:spLocks noGrp="1" noChangeArrowheads="1"/>
          </p:cNvSpPr>
          <p:nvPr>
            <p:ph type="sldNum"/>
          </p:nvPr>
        </p:nvSpPr>
        <p:spPr>
          <a:ln/>
        </p:spPr>
        <p:txBody>
          <a:bodyPr/>
          <a:lstStyle/>
          <a:p>
            <a:fld id="{EC08C98E-0B2F-4741-821B-F14F9A8A2C3A}" type="slidenum">
              <a:rPr lang="es-ES" altLang="es-ES"/>
              <a:pPr/>
              <a:t>8</a:t>
            </a:fld>
            <a:endParaRPr lang="es-ES" altLang="es-ES"/>
          </a:p>
        </p:txBody>
      </p:sp>
      <p:sp>
        <p:nvSpPr>
          <p:cNvPr id="44033" name="Rectangle 1">
            <a:extLst>
              <a:ext uri="{FF2B5EF4-FFF2-40B4-BE49-F238E27FC236}">
                <a16:creationId xmlns:a16="http://schemas.microsoft.com/office/drawing/2014/main" id="{CC94C565-6225-54ED-3ECD-FA93A873F40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F1448DC9-AFE2-D1DB-3674-4FED02D3DD0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63665782-ADF2-3AEF-68BD-645BAA92AACA}"/>
              </a:ext>
            </a:extLst>
          </p:cNvPr>
          <p:cNvSpPr>
            <a:spLocks noGrp="1" noChangeArrowheads="1"/>
          </p:cNvSpPr>
          <p:nvPr>
            <p:ph type="sldNum"/>
          </p:nvPr>
        </p:nvSpPr>
        <p:spPr>
          <a:ln/>
        </p:spPr>
        <p:txBody>
          <a:bodyPr/>
          <a:lstStyle/>
          <a:p>
            <a:fld id="{ED91887A-76B0-4191-AC75-297A34923E90}" type="slidenum">
              <a:rPr lang="es-ES" altLang="es-ES"/>
              <a:pPr/>
              <a:t>9</a:t>
            </a:fld>
            <a:endParaRPr lang="es-ES" altLang="es-ES"/>
          </a:p>
        </p:txBody>
      </p:sp>
      <p:sp>
        <p:nvSpPr>
          <p:cNvPr id="45057" name="Rectangle 1">
            <a:extLst>
              <a:ext uri="{FF2B5EF4-FFF2-40B4-BE49-F238E27FC236}">
                <a16:creationId xmlns:a16="http://schemas.microsoft.com/office/drawing/2014/main" id="{5A4B3426-4750-5A5A-47F2-04B8C5D54B1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945601DE-EBCB-A6C7-2A85-3A6223A5E5B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F2096FF2-C9DF-1929-4B12-994B62875C5C}"/>
              </a:ext>
            </a:extLst>
          </p:cNvPr>
          <p:cNvSpPr>
            <a:spLocks noGrp="1" noChangeArrowheads="1"/>
          </p:cNvSpPr>
          <p:nvPr>
            <p:ph type="sldNum"/>
          </p:nvPr>
        </p:nvSpPr>
        <p:spPr>
          <a:ln/>
        </p:spPr>
        <p:txBody>
          <a:bodyPr/>
          <a:lstStyle/>
          <a:p>
            <a:fld id="{BDB930B3-BD59-4916-8398-9305FE0527BB}" type="slidenum">
              <a:rPr lang="es-ES" altLang="es-ES"/>
              <a:pPr/>
              <a:t>10</a:t>
            </a:fld>
            <a:endParaRPr lang="es-ES" altLang="es-ES"/>
          </a:p>
        </p:txBody>
      </p:sp>
      <p:sp>
        <p:nvSpPr>
          <p:cNvPr id="46081" name="Rectangle 1">
            <a:extLst>
              <a:ext uri="{FF2B5EF4-FFF2-40B4-BE49-F238E27FC236}">
                <a16:creationId xmlns:a16="http://schemas.microsoft.com/office/drawing/2014/main" id="{6CC907A2-EBD8-F78C-7522-E3C87E731225}"/>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F4D34E41-1EEB-281B-1EA7-DEE3118ABB7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C9AC723C-0156-F0B1-5A7E-2B8638F10B14}"/>
              </a:ext>
            </a:extLst>
          </p:cNvPr>
          <p:cNvSpPr>
            <a:spLocks noGrp="1" noChangeArrowheads="1"/>
          </p:cNvSpPr>
          <p:nvPr>
            <p:ph type="sldNum"/>
          </p:nvPr>
        </p:nvSpPr>
        <p:spPr>
          <a:ln/>
        </p:spPr>
        <p:txBody>
          <a:bodyPr/>
          <a:lstStyle/>
          <a:p>
            <a:fld id="{5D6360A1-1C56-43D7-BDAA-706DBD186827}" type="slidenum">
              <a:rPr lang="es-ES" altLang="es-ES"/>
              <a:pPr/>
              <a:t>11</a:t>
            </a:fld>
            <a:endParaRPr lang="es-ES" altLang="es-ES"/>
          </a:p>
        </p:txBody>
      </p:sp>
      <p:sp>
        <p:nvSpPr>
          <p:cNvPr id="47105" name="Rectangle 1">
            <a:extLst>
              <a:ext uri="{FF2B5EF4-FFF2-40B4-BE49-F238E27FC236}">
                <a16:creationId xmlns:a16="http://schemas.microsoft.com/office/drawing/2014/main" id="{858EB28D-50CC-8A36-0D52-0B1FA43A0DD5}"/>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DAF48815-25AA-5891-6D06-3F27B9D1814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17001B-5B53-55F0-AC29-8556AA219655}"/>
              </a:ext>
            </a:extLst>
          </p:cNvPr>
          <p:cNvSpPr>
            <a:spLocks noGrp="1"/>
          </p:cNvSpPr>
          <p:nvPr>
            <p:ph type="ctrTitle"/>
          </p:nvPr>
        </p:nvSpPr>
        <p:spPr>
          <a:xfrm>
            <a:off x="1524000" y="1122363"/>
            <a:ext cx="9145588" cy="2387600"/>
          </a:xfrm>
        </p:spPr>
        <p:txBody>
          <a:bodyPr/>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C5E72E9-67BA-9232-708F-BE84B39C38AE}"/>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pie de página 3">
            <a:extLst>
              <a:ext uri="{FF2B5EF4-FFF2-40B4-BE49-F238E27FC236}">
                <a16:creationId xmlns:a16="http://schemas.microsoft.com/office/drawing/2014/main" id="{71E48ED8-E465-055E-C5A6-4D7D9F5E0CA8}"/>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279833A3-E693-8862-75D8-EFD731149A8A}"/>
              </a:ext>
            </a:extLst>
          </p:cNvPr>
          <p:cNvSpPr>
            <a:spLocks noGrp="1"/>
          </p:cNvSpPr>
          <p:nvPr>
            <p:ph type="sldNum" idx="11"/>
          </p:nvPr>
        </p:nvSpPr>
        <p:spPr/>
        <p:txBody>
          <a:bodyPr/>
          <a:lstStyle>
            <a:lvl1pPr>
              <a:defRPr/>
            </a:lvl1pPr>
          </a:lstStyle>
          <a:p>
            <a:fld id="{6D0E10B3-D915-44F1-BDEC-00260BC29990}" type="slidenum">
              <a:rPr lang="en-US" altLang="es-ES"/>
              <a:pPr/>
              <a:t>‹Nº›</a:t>
            </a:fld>
            <a:endParaRPr lang="en-US" altLang="es-ES"/>
          </a:p>
        </p:txBody>
      </p:sp>
    </p:spTree>
    <p:extLst>
      <p:ext uri="{BB962C8B-B14F-4D97-AF65-F5344CB8AC3E}">
        <p14:creationId xmlns:p14="http://schemas.microsoft.com/office/powerpoint/2010/main" val="277951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553E80-D850-3222-47D3-1735EAB64D0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7418D9B2-AADA-3ACA-ABCA-B844CDACB9C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679CB90B-B388-2365-4B2F-BD3AE222448E}"/>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9AD7F8DB-1A20-22BC-C537-EE3B76F8B6E2}"/>
              </a:ext>
            </a:extLst>
          </p:cNvPr>
          <p:cNvSpPr>
            <a:spLocks noGrp="1"/>
          </p:cNvSpPr>
          <p:nvPr>
            <p:ph type="sldNum" idx="11"/>
          </p:nvPr>
        </p:nvSpPr>
        <p:spPr/>
        <p:txBody>
          <a:bodyPr/>
          <a:lstStyle>
            <a:lvl1pPr>
              <a:defRPr/>
            </a:lvl1pPr>
          </a:lstStyle>
          <a:p>
            <a:fld id="{8F3C173C-7BBB-48A3-8378-3AF62F1755EF}" type="slidenum">
              <a:rPr lang="en-US" altLang="es-ES"/>
              <a:pPr/>
              <a:t>‹Nº›</a:t>
            </a:fld>
            <a:endParaRPr lang="en-US" altLang="es-ES"/>
          </a:p>
        </p:txBody>
      </p:sp>
    </p:spTree>
    <p:extLst>
      <p:ext uri="{BB962C8B-B14F-4D97-AF65-F5344CB8AC3E}">
        <p14:creationId xmlns:p14="http://schemas.microsoft.com/office/powerpoint/2010/main" val="419288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82F8540-0A61-C827-C24A-3CA42C71DD31}"/>
              </a:ext>
            </a:extLst>
          </p:cNvPr>
          <p:cNvSpPr>
            <a:spLocks noGrp="1"/>
          </p:cNvSpPr>
          <p:nvPr>
            <p:ph type="title" orient="vert"/>
          </p:nvPr>
        </p:nvSpPr>
        <p:spPr>
          <a:xfrm>
            <a:off x="8636000" y="287338"/>
            <a:ext cx="2513013" cy="5575300"/>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15AF146B-D926-C6CF-AF61-BAF6E0B0E346}"/>
              </a:ext>
            </a:extLst>
          </p:cNvPr>
          <p:cNvSpPr>
            <a:spLocks noGrp="1"/>
          </p:cNvSpPr>
          <p:nvPr>
            <p:ph type="body" orient="vert" idx="1"/>
          </p:nvPr>
        </p:nvSpPr>
        <p:spPr>
          <a:xfrm>
            <a:off x="1096963" y="287338"/>
            <a:ext cx="7386637" cy="5575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DC802A95-3764-4975-A57C-031DAF4AB81F}"/>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04811362-E591-0824-D58A-DC71CDD13FE6}"/>
              </a:ext>
            </a:extLst>
          </p:cNvPr>
          <p:cNvSpPr>
            <a:spLocks noGrp="1"/>
          </p:cNvSpPr>
          <p:nvPr>
            <p:ph type="sldNum" idx="11"/>
          </p:nvPr>
        </p:nvSpPr>
        <p:spPr/>
        <p:txBody>
          <a:bodyPr/>
          <a:lstStyle>
            <a:lvl1pPr>
              <a:defRPr/>
            </a:lvl1pPr>
          </a:lstStyle>
          <a:p>
            <a:fld id="{7E532736-CD10-4A09-A107-F95906E13899}" type="slidenum">
              <a:rPr lang="en-US" altLang="es-ES"/>
              <a:pPr/>
              <a:t>‹Nº›</a:t>
            </a:fld>
            <a:endParaRPr lang="en-US" altLang="es-ES"/>
          </a:p>
        </p:txBody>
      </p:sp>
    </p:spTree>
    <p:extLst>
      <p:ext uri="{BB962C8B-B14F-4D97-AF65-F5344CB8AC3E}">
        <p14:creationId xmlns:p14="http://schemas.microsoft.com/office/powerpoint/2010/main" val="428989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6" y="6398324"/>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423" y="758952"/>
            <a:ext cx="10059710" cy="3566160"/>
          </a:xfrm>
        </p:spPr>
        <p:txBody>
          <a:bodyPr anchor="b">
            <a:normAutofit/>
          </a:bodyPr>
          <a:lstStyle>
            <a:lvl1pPr algn="l">
              <a:lnSpc>
                <a:spcPct val="85000"/>
              </a:lnSpc>
              <a:defRPr sz="8000" spc="-50" baseline="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00194" y="4455621"/>
            <a:ext cx="10059710" cy="1143000"/>
          </a:xfrm>
        </p:spPr>
        <p:txBody>
          <a:bodyPr lIns="91440" rIns="91440">
            <a:normAutofit/>
          </a:bodyPr>
          <a:lstStyle>
            <a:lvl1pPr marL="0" indent="0" algn="l">
              <a:buNone/>
              <a:defRPr sz="2400" cap="all" spc="200" baseline="0">
                <a:solidFill>
                  <a:schemeClr val="tx2"/>
                </a:solidFill>
                <a:latin typeface="Cambria" panose="02040503050406030204" pitchFamily="18" charset="0"/>
                <a:ea typeface="Cambria" panose="020405030504060302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90528" y="6432148"/>
            <a:ext cx="3050245" cy="365125"/>
          </a:xfrm>
        </p:spPr>
        <p:txBody>
          <a:bodyPr/>
          <a:lstStyle/>
          <a:p>
            <a:r>
              <a:rPr lang="en-US" dirty="0">
                <a:latin typeface="DejaVuSans-Bold"/>
              </a:rPr>
              <a:t>ClimaMED - LIFE17 CCM/GR/000087</a:t>
            </a:r>
            <a:endParaRPr lang="el-GR" dirty="0"/>
          </a:p>
        </p:txBody>
      </p:sp>
      <p:cxnSp>
        <p:nvCxnSpPr>
          <p:cNvPr id="9" name="Straight Connector 8"/>
          <p:cNvCxnSpPr/>
          <p:nvPr/>
        </p:nvCxnSpPr>
        <p:spPr>
          <a:xfrm>
            <a:off x="1207815" y="4343400"/>
            <a:ext cx="98768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966B17-C29E-F785-8C5C-D60AEFCA9982}"/>
              </a:ext>
            </a:extLst>
          </p:cNvPr>
          <p:cNvPicPr>
            <a:picLocks noChangeAspect="1"/>
          </p:cNvPicPr>
          <p:nvPr userDrawn="1"/>
        </p:nvPicPr>
        <p:blipFill>
          <a:blip r:embed="rId2"/>
          <a:stretch>
            <a:fillRect/>
          </a:stretch>
        </p:blipFill>
        <p:spPr>
          <a:xfrm>
            <a:off x="4607903" y="417815"/>
            <a:ext cx="2688122" cy="773824"/>
          </a:xfrm>
          <a:prstGeom prst="rect">
            <a:avLst/>
          </a:prstGeom>
        </p:spPr>
      </p:pic>
      <p:pic>
        <p:nvPicPr>
          <p:cNvPr id="11" name="Picture 10">
            <a:extLst>
              <a:ext uri="{FF2B5EF4-FFF2-40B4-BE49-F238E27FC236}">
                <a16:creationId xmlns:a16="http://schemas.microsoft.com/office/drawing/2014/main" id="{682B7DC8-7201-7A93-A287-CB9F96E55BED}"/>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267663" y="248076"/>
            <a:ext cx="1146568" cy="954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960DF3F-37A7-7CE4-A30F-3708AA1C8DE6}"/>
              </a:ext>
            </a:extLst>
          </p:cNvPr>
          <p:cNvPicPr>
            <a:picLocks noChangeAspect="1"/>
          </p:cNvPicPr>
          <p:nvPr userDrawn="1"/>
        </p:nvPicPr>
        <p:blipFill>
          <a:blip r:embed="rId4"/>
          <a:stretch>
            <a:fillRect/>
          </a:stretch>
        </p:blipFill>
        <p:spPr>
          <a:xfrm>
            <a:off x="10806505" y="274230"/>
            <a:ext cx="959910" cy="1181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853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pic>
        <p:nvPicPr>
          <p:cNvPr id="7" name="Picture 6">
            <a:extLst>
              <a:ext uri="{FF2B5EF4-FFF2-40B4-BE49-F238E27FC236}">
                <a16:creationId xmlns:a16="http://schemas.microsoft.com/office/drawing/2014/main" id="{EB2014A7-E1F1-583C-9844-52A8A87E88AA}"/>
              </a:ext>
            </a:extLst>
          </p:cNvPr>
          <p:cNvPicPr>
            <a:picLocks noChangeAspect="1"/>
          </p:cNvPicPr>
          <p:nvPr userDrawn="1"/>
        </p:nvPicPr>
        <p:blipFill>
          <a:blip r:embed="rId2"/>
          <a:stretch>
            <a:fillRect/>
          </a:stretch>
        </p:blipFill>
        <p:spPr>
          <a:xfrm>
            <a:off x="369841" y="243278"/>
            <a:ext cx="1865064" cy="536892"/>
          </a:xfrm>
          <a:prstGeom prst="rect">
            <a:avLst/>
          </a:prstGeom>
        </p:spPr>
      </p:pic>
      <p:sp>
        <p:nvSpPr>
          <p:cNvPr id="8" name="TextBox 7">
            <a:extLst>
              <a:ext uri="{FF2B5EF4-FFF2-40B4-BE49-F238E27FC236}">
                <a16:creationId xmlns:a16="http://schemas.microsoft.com/office/drawing/2014/main" id="{162356A5-6856-A554-2E9A-9A6D80AD84B8}"/>
              </a:ext>
            </a:extLst>
          </p:cNvPr>
          <p:cNvSpPr txBox="1"/>
          <p:nvPr userDrawn="1"/>
        </p:nvSpPr>
        <p:spPr>
          <a:xfrm>
            <a:off x="44380" y="6502112"/>
            <a:ext cx="2582393" cy="264047"/>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Rectangle 9">
            <a:extLst>
              <a:ext uri="{FF2B5EF4-FFF2-40B4-BE49-F238E27FC236}">
                <a16:creationId xmlns:a16="http://schemas.microsoft.com/office/drawing/2014/main" id="{5A5E1276-BB9A-06C7-C827-FEAC8AC6EEAD}"/>
              </a:ext>
            </a:extLst>
          </p:cNvPr>
          <p:cNvSpPr/>
          <p:nvPr userDrawn="1"/>
        </p:nvSpPr>
        <p:spPr>
          <a:xfrm>
            <a:off x="3176" y="6321108"/>
            <a:ext cx="12190413" cy="536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01C1EF8D-CC7D-BD8D-20D0-9D349D2BB86B}"/>
              </a:ext>
            </a:extLst>
          </p:cNvPr>
          <p:cNvSpPr txBox="1">
            <a:spLocks/>
          </p:cNvSpPr>
          <p:nvPr userDrawn="1"/>
        </p:nvSpPr>
        <p:spPr>
          <a:xfrm>
            <a:off x="9264201" y="6413986"/>
            <a:ext cx="2250911"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cap="none" dirty="0">
                <a:latin typeface="Bahnschrift SemiLight" panose="020B0502040204020203" pitchFamily="34" charset="0"/>
              </a:rPr>
              <a:t>www.envitech.org</a:t>
            </a:r>
            <a:endParaRPr lang="el-GR" sz="900" cap="none" dirty="0">
              <a:latin typeface="Bahnschrift SemiLight" panose="020B0502040204020203" pitchFamily="34" charset="0"/>
            </a:endParaRPr>
          </a:p>
        </p:txBody>
      </p:sp>
      <p:pic>
        <p:nvPicPr>
          <p:cNvPr id="9" name="Picture 8">
            <a:extLst>
              <a:ext uri="{FF2B5EF4-FFF2-40B4-BE49-F238E27FC236}">
                <a16:creationId xmlns:a16="http://schemas.microsoft.com/office/drawing/2014/main" id="{5455D75E-E164-6218-F8D3-12DD31A4ADDB}"/>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11515112" y="6368968"/>
            <a:ext cx="574384" cy="437470"/>
          </a:xfrm>
          <a:prstGeom prst="rect">
            <a:avLst/>
          </a:prstGeom>
        </p:spPr>
      </p:pic>
      <p:sp>
        <p:nvSpPr>
          <p:cNvPr id="15" name="Footer Placeholder 4">
            <a:extLst>
              <a:ext uri="{FF2B5EF4-FFF2-40B4-BE49-F238E27FC236}">
                <a16:creationId xmlns:a16="http://schemas.microsoft.com/office/drawing/2014/main" id="{C1110A4D-51E7-7724-37ED-EE1479011817}"/>
              </a:ext>
            </a:extLst>
          </p:cNvPr>
          <p:cNvSpPr txBox="1">
            <a:spLocks/>
          </p:cNvSpPr>
          <p:nvPr userDrawn="1"/>
        </p:nvSpPr>
        <p:spPr>
          <a:xfrm>
            <a:off x="-148850" y="6404368"/>
            <a:ext cx="290244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latin typeface="DejaVuSans-Bold"/>
              </a:rPr>
              <a:t>ClimaMED - LIFE17 CCM/GR/000087</a:t>
            </a:r>
            <a:endParaRPr lang="el-GR" sz="900" dirty="0"/>
          </a:p>
        </p:txBody>
      </p:sp>
      <p:pic>
        <p:nvPicPr>
          <p:cNvPr id="1026" name="Picture 1" descr="NEW LOGO 2010">
            <a:extLst>
              <a:ext uri="{FF2B5EF4-FFF2-40B4-BE49-F238E27FC236}">
                <a16:creationId xmlns:a16="http://schemas.microsoft.com/office/drawing/2014/main" id="{42B23590-3E69-103B-25FF-5D235B4C984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11043351" y="6339580"/>
            <a:ext cx="421494" cy="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90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6"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423" y="758952"/>
            <a:ext cx="1005971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423" y="4453128"/>
            <a:ext cx="1005971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00A8D-62AF-4D50-A83F-11CCEA88206D}" type="slidenum">
              <a:rPr lang="el-GR" smtClean="0"/>
              <a:t>‹Nº›</a:t>
            </a:fld>
            <a:endParaRPr lang="el-GR"/>
          </a:p>
        </p:txBody>
      </p:sp>
      <p:cxnSp>
        <p:nvCxnSpPr>
          <p:cNvPr id="9" name="Straight Connector 8"/>
          <p:cNvCxnSpPr/>
          <p:nvPr/>
        </p:nvCxnSpPr>
        <p:spPr>
          <a:xfrm>
            <a:off x="1207815" y="4343400"/>
            <a:ext cx="98768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75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423" y="286604"/>
            <a:ext cx="1005971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421" y="1845734"/>
            <a:ext cx="493840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8730" y="1845735"/>
            <a:ext cx="493840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4/12/2023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333242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423" y="286604"/>
            <a:ext cx="1005971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423" y="1846052"/>
            <a:ext cx="493840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423" y="2582334"/>
            <a:ext cx="4938403"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730" y="1846052"/>
            <a:ext cx="493840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8730" y="2582334"/>
            <a:ext cx="4938403"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4/12/2023</a:t>
            </a:fld>
            <a:endParaRPr lang="el-G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‹Nº›</a:t>
            </a:fld>
            <a:endParaRPr lang="el-GR"/>
          </a:p>
        </p:txBody>
      </p:sp>
      <p:pic>
        <p:nvPicPr>
          <p:cNvPr id="2" name="Picture 1">
            <a:extLst>
              <a:ext uri="{FF2B5EF4-FFF2-40B4-BE49-F238E27FC236}">
                <a16:creationId xmlns:a16="http://schemas.microsoft.com/office/drawing/2014/main" id="{4CE67041-A971-A789-5277-7F8A6ADE3E1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a:xfrm>
            <a:off x="11213943" y="360222"/>
            <a:ext cx="768291" cy="535710"/>
          </a:xfrm>
          <a:prstGeom prst="rect">
            <a:avLst/>
          </a:prstGeom>
        </p:spPr>
      </p:pic>
    </p:spTree>
    <p:extLst>
      <p:ext uri="{BB962C8B-B14F-4D97-AF65-F5344CB8AC3E}">
        <p14:creationId xmlns:p14="http://schemas.microsoft.com/office/powerpoint/2010/main" val="295993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4/12/2023</a:t>
            </a:fld>
            <a:endParaRPr lang="el-G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812988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6"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4/12/2023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823413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131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597" y="0"/>
            <a:ext cx="640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59" y="594359"/>
            <a:ext cx="3200817"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1225" y="731520"/>
            <a:ext cx="6493086"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59" y="2926080"/>
            <a:ext cx="3200817"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73" y="6459786"/>
            <a:ext cx="2618851" cy="365125"/>
          </a:xfrm>
          <a:prstGeom prst="rect">
            <a:avLst/>
          </a:prstGeom>
        </p:spPr>
        <p:txBody>
          <a:bodyPr/>
          <a:lstStyle>
            <a:lvl1pPr algn="l">
              <a:defRPr/>
            </a:lvl1pPr>
          </a:lstStyle>
          <a:p>
            <a:fld id="{31AB5A34-DC79-4869-90D6-BB6C3CFD84EF}" type="datetimeFigureOut">
              <a:rPr lang="el-GR" smtClean="0"/>
              <a:t>4/12/2023</a:t>
            </a:fld>
            <a:endParaRPr lang="el-GR"/>
          </a:p>
        </p:txBody>
      </p:sp>
      <p:sp>
        <p:nvSpPr>
          <p:cNvPr id="6" name="Footer Placeholder 5"/>
          <p:cNvSpPr>
            <a:spLocks noGrp="1"/>
          </p:cNvSpPr>
          <p:nvPr>
            <p:ph type="ftr" sz="quarter" idx="11"/>
          </p:nvPr>
        </p:nvSpPr>
        <p:spPr>
          <a:xfrm>
            <a:off x="4801225" y="6459786"/>
            <a:ext cx="4648805"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F00A8D-62AF-4D50-A83F-11CCEA88206D}" type="slidenum">
              <a:rPr lang="el-GR" smtClean="0"/>
              <a:t>‹Nº›</a:t>
            </a:fld>
            <a:endParaRPr lang="el-GR"/>
          </a:p>
        </p:txBody>
      </p:sp>
    </p:spTree>
    <p:extLst>
      <p:ext uri="{BB962C8B-B14F-4D97-AF65-F5344CB8AC3E}">
        <p14:creationId xmlns:p14="http://schemas.microsoft.com/office/powerpoint/2010/main" val="180712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9A09E8-2CA3-C4ED-46F3-1E11F3C58F6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5BB78C53-2FAD-CEFD-6499-7D642F22F4E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4D5D8B4B-3921-F42E-1F36-20F5569150B8}"/>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3510DEC7-806A-93D1-48A2-60D0F192532A}"/>
              </a:ext>
            </a:extLst>
          </p:cNvPr>
          <p:cNvSpPr>
            <a:spLocks noGrp="1"/>
          </p:cNvSpPr>
          <p:nvPr>
            <p:ph type="sldNum" idx="11"/>
          </p:nvPr>
        </p:nvSpPr>
        <p:spPr/>
        <p:txBody>
          <a:bodyPr/>
          <a:lstStyle>
            <a:lvl1pPr>
              <a:defRPr/>
            </a:lvl1pPr>
          </a:lstStyle>
          <a:p>
            <a:fld id="{C5362EF6-2B8A-4B42-A065-C00323894B4B}" type="slidenum">
              <a:rPr lang="en-US" altLang="es-ES"/>
              <a:pPr/>
              <a:t>‹Nº›</a:t>
            </a:fld>
            <a:endParaRPr lang="en-US" altLang="es-ES"/>
          </a:p>
        </p:txBody>
      </p:sp>
    </p:spTree>
    <p:extLst>
      <p:ext uri="{BB962C8B-B14F-4D97-AF65-F5344CB8AC3E}">
        <p14:creationId xmlns:p14="http://schemas.microsoft.com/office/powerpoint/2010/main" val="1870773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90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424" y="5074920"/>
            <a:ext cx="10114962"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6" y="0"/>
            <a:ext cx="12193573"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423" y="5907024"/>
            <a:ext cx="10114581"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4/12/2023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3186414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4/12/2023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1180322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6"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6037" y="412302"/>
            <a:ext cx="2629242"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309" y="412302"/>
            <a:ext cx="7735307"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4/12/2023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127371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7A599F-A5F7-B40C-F4F3-73170529D27B}"/>
              </a:ext>
            </a:extLst>
          </p:cNvPr>
          <p:cNvSpPr>
            <a:spLocks noGrp="1"/>
          </p:cNvSpPr>
          <p:nvPr>
            <p:ph type="title"/>
          </p:nvPr>
        </p:nvSpPr>
        <p:spPr>
          <a:xfrm>
            <a:off x="831850" y="1709738"/>
            <a:ext cx="10517188" cy="2852737"/>
          </a:xfrm>
        </p:spPr>
        <p:txBody>
          <a:bodyPr/>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7FEE31E5-3663-F4D0-C5DC-ED431408739C}"/>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pie de página 3">
            <a:extLst>
              <a:ext uri="{FF2B5EF4-FFF2-40B4-BE49-F238E27FC236}">
                <a16:creationId xmlns:a16="http://schemas.microsoft.com/office/drawing/2014/main" id="{6FAFEC37-D955-B607-1E9A-D2837B3BC2D8}"/>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185F2260-87C1-F0EA-1245-66737C72A256}"/>
              </a:ext>
            </a:extLst>
          </p:cNvPr>
          <p:cNvSpPr>
            <a:spLocks noGrp="1"/>
          </p:cNvSpPr>
          <p:nvPr>
            <p:ph type="sldNum" idx="11"/>
          </p:nvPr>
        </p:nvSpPr>
        <p:spPr/>
        <p:txBody>
          <a:bodyPr/>
          <a:lstStyle>
            <a:lvl1pPr>
              <a:defRPr/>
            </a:lvl1pPr>
          </a:lstStyle>
          <a:p>
            <a:fld id="{E9280365-6D44-45ED-8281-7FDA66F7BF7C}" type="slidenum">
              <a:rPr lang="en-US" altLang="es-ES"/>
              <a:pPr/>
              <a:t>‹Nº›</a:t>
            </a:fld>
            <a:endParaRPr lang="en-US" altLang="es-ES"/>
          </a:p>
        </p:txBody>
      </p:sp>
    </p:spTree>
    <p:extLst>
      <p:ext uri="{BB962C8B-B14F-4D97-AF65-F5344CB8AC3E}">
        <p14:creationId xmlns:p14="http://schemas.microsoft.com/office/powerpoint/2010/main" val="202459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9B7BD-94D3-7F64-E5B0-2ECECF5F5BC0}"/>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0E5E1357-7277-689C-3EED-D9D953F81F32}"/>
              </a:ext>
            </a:extLst>
          </p:cNvPr>
          <p:cNvSpPr>
            <a:spLocks noGrp="1"/>
          </p:cNvSpPr>
          <p:nvPr>
            <p:ph sz="half" idx="1"/>
          </p:nvPr>
        </p:nvSpPr>
        <p:spPr>
          <a:xfrm>
            <a:off x="1096963" y="1846263"/>
            <a:ext cx="4949825" cy="40163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C7E7589B-B2E7-F903-865F-CBEFD74DF978}"/>
              </a:ext>
            </a:extLst>
          </p:cNvPr>
          <p:cNvSpPr>
            <a:spLocks noGrp="1"/>
          </p:cNvSpPr>
          <p:nvPr>
            <p:ph sz="half" idx="2"/>
          </p:nvPr>
        </p:nvSpPr>
        <p:spPr>
          <a:xfrm>
            <a:off x="6199188" y="1846263"/>
            <a:ext cx="4949825" cy="40163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pie de página 4">
            <a:extLst>
              <a:ext uri="{FF2B5EF4-FFF2-40B4-BE49-F238E27FC236}">
                <a16:creationId xmlns:a16="http://schemas.microsoft.com/office/drawing/2014/main" id="{80902DD2-F07E-C537-90E0-B2B624770AF3}"/>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834C834B-C603-88A9-2B23-B30151165801}"/>
              </a:ext>
            </a:extLst>
          </p:cNvPr>
          <p:cNvSpPr>
            <a:spLocks noGrp="1"/>
          </p:cNvSpPr>
          <p:nvPr>
            <p:ph type="sldNum" idx="11"/>
          </p:nvPr>
        </p:nvSpPr>
        <p:spPr/>
        <p:txBody>
          <a:bodyPr/>
          <a:lstStyle>
            <a:lvl1pPr>
              <a:defRPr/>
            </a:lvl1pPr>
          </a:lstStyle>
          <a:p>
            <a:fld id="{91EFB474-CB43-427F-A59C-C6524B32F49E}" type="slidenum">
              <a:rPr lang="en-US" altLang="es-ES"/>
              <a:pPr/>
              <a:t>‹Nº›</a:t>
            </a:fld>
            <a:endParaRPr lang="en-US" altLang="es-ES"/>
          </a:p>
        </p:txBody>
      </p:sp>
    </p:spTree>
    <p:extLst>
      <p:ext uri="{BB962C8B-B14F-4D97-AF65-F5344CB8AC3E}">
        <p14:creationId xmlns:p14="http://schemas.microsoft.com/office/powerpoint/2010/main" val="178322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75919-7A7F-922E-C2C1-431067B6C50A}"/>
              </a:ext>
            </a:extLst>
          </p:cNvPr>
          <p:cNvSpPr>
            <a:spLocks noGrp="1"/>
          </p:cNvSpPr>
          <p:nvPr>
            <p:ph type="title"/>
          </p:nvPr>
        </p:nvSpPr>
        <p:spPr>
          <a:xfrm>
            <a:off x="839788" y="365125"/>
            <a:ext cx="10517187"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D46EDB4-4A5A-82CC-297C-CE78F53C70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DD7E24-5DB1-7B66-050A-067E8C6845C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2586A1E6-3DD2-3167-F1C3-FE9F1777BC73}"/>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493D88C-121F-0967-411E-95A890DC3B00}"/>
              </a:ext>
            </a:extLst>
          </p:cNvPr>
          <p:cNvSpPr>
            <a:spLocks noGrp="1"/>
          </p:cNvSpPr>
          <p:nvPr>
            <p:ph sz="quarter" idx="4"/>
          </p:nvPr>
        </p:nvSpPr>
        <p:spPr>
          <a:xfrm>
            <a:off x="6173788" y="2505075"/>
            <a:ext cx="51831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pie de página 6">
            <a:extLst>
              <a:ext uri="{FF2B5EF4-FFF2-40B4-BE49-F238E27FC236}">
                <a16:creationId xmlns:a16="http://schemas.microsoft.com/office/drawing/2014/main" id="{7217CB5F-6592-C2D9-9BB1-9A92912F5220}"/>
              </a:ext>
            </a:extLst>
          </p:cNvPr>
          <p:cNvSpPr>
            <a:spLocks noGrp="1"/>
          </p:cNvSpPr>
          <p:nvPr>
            <p:ph type="ftr" idx="10"/>
          </p:nvPr>
        </p:nvSpPr>
        <p:spPr/>
        <p:txBody>
          <a:bodyPr/>
          <a:lstStyle>
            <a:lvl1pPr>
              <a:defRPr/>
            </a:lvl1pPr>
          </a:lstStyle>
          <a:p>
            <a:endParaRPr lang="es-ES" altLang="es-ES"/>
          </a:p>
        </p:txBody>
      </p:sp>
      <p:sp>
        <p:nvSpPr>
          <p:cNvPr id="8" name="Marcador de número de diapositiva 7">
            <a:extLst>
              <a:ext uri="{FF2B5EF4-FFF2-40B4-BE49-F238E27FC236}">
                <a16:creationId xmlns:a16="http://schemas.microsoft.com/office/drawing/2014/main" id="{70E30282-8DDC-183B-9848-C9941707F595}"/>
              </a:ext>
            </a:extLst>
          </p:cNvPr>
          <p:cNvSpPr>
            <a:spLocks noGrp="1"/>
          </p:cNvSpPr>
          <p:nvPr>
            <p:ph type="sldNum" idx="11"/>
          </p:nvPr>
        </p:nvSpPr>
        <p:spPr/>
        <p:txBody>
          <a:bodyPr/>
          <a:lstStyle>
            <a:lvl1pPr>
              <a:defRPr/>
            </a:lvl1pPr>
          </a:lstStyle>
          <a:p>
            <a:fld id="{6282887E-3CC0-4C9C-A2D0-FC0F44D02D6F}" type="slidenum">
              <a:rPr lang="en-US" altLang="es-ES"/>
              <a:pPr/>
              <a:t>‹Nº›</a:t>
            </a:fld>
            <a:endParaRPr lang="en-US" altLang="es-ES"/>
          </a:p>
        </p:txBody>
      </p:sp>
    </p:spTree>
    <p:extLst>
      <p:ext uri="{BB962C8B-B14F-4D97-AF65-F5344CB8AC3E}">
        <p14:creationId xmlns:p14="http://schemas.microsoft.com/office/powerpoint/2010/main" val="233900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CB77D2-EDCF-84EA-A757-840D1492FDF0}"/>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pie de página 2">
            <a:extLst>
              <a:ext uri="{FF2B5EF4-FFF2-40B4-BE49-F238E27FC236}">
                <a16:creationId xmlns:a16="http://schemas.microsoft.com/office/drawing/2014/main" id="{DE482837-62DA-4B7B-24E9-D9BC6214BC5B}"/>
              </a:ext>
            </a:extLst>
          </p:cNvPr>
          <p:cNvSpPr>
            <a:spLocks noGrp="1"/>
          </p:cNvSpPr>
          <p:nvPr>
            <p:ph type="ftr" idx="10"/>
          </p:nvPr>
        </p:nvSpPr>
        <p:spPr/>
        <p:txBody>
          <a:bodyPr/>
          <a:lstStyle>
            <a:lvl1pPr>
              <a:defRPr/>
            </a:lvl1pPr>
          </a:lstStyle>
          <a:p>
            <a:endParaRPr lang="es-ES" altLang="es-ES"/>
          </a:p>
        </p:txBody>
      </p:sp>
      <p:sp>
        <p:nvSpPr>
          <p:cNvPr id="4" name="Marcador de número de diapositiva 3">
            <a:extLst>
              <a:ext uri="{FF2B5EF4-FFF2-40B4-BE49-F238E27FC236}">
                <a16:creationId xmlns:a16="http://schemas.microsoft.com/office/drawing/2014/main" id="{9398FF85-A3AF-18E9-AF42-263BEAD0C428}"/>
              </a:ext>
            </a:extLst>
          </p:cNvPr>
          <p:cNvSpPr>
            <a:spLocks noGrp="1"/>
          </p:cNvSpPr>
          <p:nvPr>
            <p:ph type="sldNum" idx="11"/>
          </p:nvPr>
        </p:nvSpPr>
        <p:spPr/>
        <p:txBody>
          <a:bodyPr/>
          <a:lstStyle>
            <a:lvl1pPr>
              <a:defRPr/>
            </a:lvl1pPr>
          </a:lstStyle>
          <a:p>
            <a:fld id="{498EF4E4-5621-4829-BF87-B2B322F2A345}" type="slidenum">
              <a:rPr lang="en-US" altLang="es-ES"/>
              <a:pPr/>
              <a:t>‹Nº›</a:t>
            </a:fld>
            <a:endParaRPr lang="en-US" altLang="es-ES"/>
          </a:p>
        </p:txBody>
      </p:sp>
    </p:spTree>
    <p:extLst>
      <p:ext uri="{BB962C8B-B14F-4D97-AF65-F5344CB8AC3E}">
        <p14:creationId xmlns:p14="http://schemas.microsoft.com/office/powerpoint/2010/main" val="24939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2A1FF82F-988C-C292-BB90-54681A44493C}"/>
              </a:ext>
            </a:extLst>
          </p:cNvPr>
          <p:cNvSpPr>
            <a:spLocks noGrp="1"/>
          </p:cNvSpPr>
          <p:nvPr>
            <p:ph type="ftr" idx="10"/>
          </p:nvPr>
        </p:nvSpPr>
        <p:spPr/>
        <p:txBody>
          <a:bodyPr/>
          <a:lstStyle>
            <a:lvl1pPr>
              <a:defRPr/>
            </a:lvl1pPr>
          </a:lstStyle>
          <a:p>
            <a:endParaRPr lang="es-ES" altLang="es-ES"/>
          </a:p>
        </p:txBody>
      </p:sp>
      <p:sp>
        <p:nvSpPr>
          <p:cNvPr id="3" name="Marcador de número de diapositiva 2">
            <a:extLst>
              <a:ext uri="{FF2B5EF4-FFF2-40B4-BE49-F238E27FC236}">
                <a16:creationId xmlns:a16="http://schemas.microsoft.com/office/drawing/2014/main" id="{99BFE8AA-67C2-EC0F-39C2-F92EBECA7055}"/>
              </a:ext>
            </a:extLst>
          </p:cNvPr>
          <p:cNvSpPr>
            <a:spLocks noGrp="1"/>
          </p:cNvSpPr>
          <p:nvPr>
            <p:ph type="sldNum" idx="11"/>
          </p:nvPr>
        </p:nvSpPr>
        <p:spPr/>
        <p:txBody>
          <a:bodyPr/>
          <a:lstStyle>
            <a:lvl1pPr>
              <a:defRPr/>
            </a:lvl1pPr>
          </a:lstStyle>
          <a:p>
            <a:fld id="{E2515270-5760-458E-B1E8-C36B9B9590F4}" type="slidenum">
              <a:rPr lang="en-US" altLang="es-ES"/>
              <a:pPr/>
              <a:t>‹Nº›</a:t>
            </a:fld>
            <a:endParaRPr lang="en-US" altLang="es-ES"/>
          </a:p>
        </p:txBody>
      </p:sp>
    </p:spTree>
    <p:extLst>
      <p:ext uri="{BB962C8B-B14F-4D97-AF65-F5344CB8AC3E}">
        <p14:creationId xmlns:p14="http://schemas.microsoft.com/office/powerpoint/2010/main" val="385992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A92B9-8EB3-EBCC-FBE7-D6DCBF5A5E23}"/>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8C7681C4-3A81-2C48-D6BD-AD172AA448A5}"/>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C185E0C4-7B0C-9F50-039C-96408E80C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122D6819-16DC-51CE-CEF3-A6EA208502CF}"/>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A2CB7762-C34F-3344-E954-5E4ED290D794}"/>
              </a:ext>
            </a:extLst>
          </p:cNvPr>
          <p:cNvSpPr>
            <a:spLocks noGrp="1"/>
          </p:cNvSpPr>
          <p:nvPr>
            <p:ph type="sldNum" idx="11"/>
          </p:nvPr>
        </p:nvSpPr>
        <p:spPr/>
        <p:txBody>
          <a:bodyPr/>
          <a:lstStyle>
            <a:lvl1pPr>
              <a:defRPr/>
            </a:lvl1pPr>
          </a:lstStyle>
          <a:p>
            <a:fld id="{E1428878-7105-4FE9-BD67-E37591CBD546}" type="slidenum">
              <a:rPr lang="en-US" altLang="es-ES"/>
              <a:pPr/>
              <a:t>‹Nº›</a:t>
            </a:fld>
            <a:endParaRPr lang="en-US" altLang="es-ES"/>
          </a:p>
        </p:txBody>
      </p:sp>
    </p:spTree>
    <p:extLst>
      <p:ext uri="{BB962C8B-B14F-4D97-AF65-F5344CB8AC3E}">
        <p14:creationId xmlns:p14="http://schemas.microsoft.com/office/powerpoint/2010/main" val="388000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66FCEF-0AAF-10C1-7F62-BE6431E36429}"/>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0602CD90-E67B-81F3-5A62-8775D76524BE}"/>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A14E476B-8C6B-A8E1-8500-7C2E82FCE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54250BCE-8C41-FB55-73CB-FF3A9A62B4AB}"/>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97A648FC-799F-E057-69F2-3717EEC8A6A8}"/>
              </a:ext>
            </a:extLst>
          </p:cNvPr>
          <p:cNvSpPr>
            <a:spLocks noGrp="1"/>
          </p:cNvSpPr>
          <p:nvPr>
            <p:ph type="sldNum" idx="11"/>
          </p:nvPr>
        </p:nvSpPr>
        <p:spPr/>
        <p:txBody>
          <a:bodyPr/>
          <a:lstStyle>
            <a:lvl1pPr>
              <a:defRPr/>
            </a:lvl1pPr>
          </a:lstStyle>
          <a:p>
            <a:fld id="{C8A51A4A-7E7C-4D32-80CB-C259626B4944}" type="slidenum">
              <a:rPr lang="en-US" altLang="es-ES"/>
              <a:pPr/>
              <a:t>‹Nº›</a:t>
            </a:fld>
            <a:endParaRPr lang="en-US" altLang="es-ES"/>
          </a:p>
        </p:txBody>
      </p:sp>
    </p:spTree>
    <p:extLst>
      <p:ext uri="{BB962C8B-B14F-4D97-AF65-F5344CB8AC3E}">
        <p14:creationId xmlns:p14="http://schemas.microsoft.com/office/powerpoint/2010/main" val="3930301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fe-climamed.eu/home"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life-climamed.eu/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489C723B-4ABF-FE0D-9776-93E384922475}"/>
              </a:ext>
            </a:extLst>
          </p:cNvPr>
          <p:cNvSpPr>
            <a:spLocks noChangeArrowheads="1"/>
          </p:cNvSpPr>
          <p:nvPr/>
        </p:nvSpPr>
        <p:spPr bwMode="auto">
          <a:xfrm>
            <a:off x="0" y="6334125"/>
            <a:ext cx="12192000" cy="66675"/>
          </a:xfrm>
          <a:prstGeom prst="rect">
            <a:avLst/>
          </a:prstGeom>
          <a:solidFill>
            <a:srgbClr val="99CB3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cxnSp>
        <p:nvCxnSpPr>
          <p:cNvPr id="2050" name="AutoShape 2">
            <a:extLst>
              <a:ext uri="{FF2B5EF4-FFF2-40B4-BE49-F238E27FC236}">
                <a16:creationId xmlns:a16="http://schemas.microsoft.com/office/drawing/2014/main" id="{18CE8B6A-3634-004E-5C19-096584C66545}"/>
              </a:ext>
            </a:extLst>
          </p:cNvPr>
          <p:cNvCxnSpPr>
            <a:cxnSpLocks noChangeShapeType="1"/>
          </p:cNvCxnSpPr>
          <p:nvPr/>
        </p:nvCxnSpPr>
        <p:spPr bwMode="auto">
          <a:xfrm>
            <a:off x="1193800" y="1738313"/>
            <a:ext cx="9969500" cy="1587"/>
          </a:xfrm>
          <a:prstGeom prst="straightConnector1">
            <a:avLst/>
          </a:prstGeom>
          <a:noFill/>
          <a:ln w="648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051" name="Picture 3">
            <a:extLst>
              <a:ext uri="{FF2B5EF4-FFF2-40B4-BE49-F238E27FC236}">
                <a16:creationId xmlns:a16="http://schemas.microsoft.com/office/drawing/2014/main" id="{82AE3607-63E8-D0A5-2E43-65FC2680341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Rectangle 4">
            <a:extLst>
              <a:ext uri="{FF2B5EF4-FFF2-40B4-BE49-F238E27FC236}">
                <a16:creationId xmlns:a16="http://schemas.microsoft.com/office/drawing/2014/main" id="{6F02AB62-2A3A-A1B3-5531-74E06AB46DF6}"/>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s-ES" sz="1200" u="sng">
                <a:solidFill>
                  <a:srgbClr val="CCCC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2053" name="Rectangle 5">
            <a:extLst>
              <a:ext uri="{FF2B5EF4-FFF2-40B4-BE49-F238E27FC236}">
                <a16:creationId xmlns:a16="http://schemas.microsoft.com/office/drawing/2014/main" id="{58CF9CF4-3411-39C3-45D9-8240B90CE800}"/>
              </a:ext>
            </a:extLst>
          </p:cNvPr>
          <p:cNvSpPr>
            <a:spLocks noGrp="1" noChangeArrowheads="1"/>
          </p:cNvSpPr>
          <p:nvPr>
            <p:ph type="title"/>
          </p:nvPr>
        </p:nvSpPr>
        <p:spPr bwMode="auto">
          <a:xfrm>
            <a:off x="1096963" y="287338"/>
            <a:ext cx="10052050"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s-ES"/>
              <a:t>Click to edit the title text format</a:t>
            </a:r>
          </a:p>
        </p:txBody>
      </p:sp>
      <p:sp>
        <p:nvSpPr>
          <p:cNvPr id="2054" name="Rectangle 6">
            <a:extLst>
              <a:ext uri="{FF2B5EF4-FFF2-40B4-BE49-F238E27FC236}">
                <a16:creationId xmlns:a16="http://schemas.microsoft.com/office/drawing/2014/main" id="{C66A2798-BB13-1FC3-1429-AB50EEE5D96A}"/>
              </a:ext>
            </a:extLst>
          </p:cNvPr>
          <p:cNvSpPr>
            <a:spLocks noGrp="1" noChangeArrowheads="1"/>
          </p:cNvSpPr>
          <p:nvPr>
            <p:ph type="body" idx="1"/>
          </p:nvPr>
        </p:nvSpPr>
        <p:spPr bwMode="auto">
          <a:xfrm>
            <a:off x="1096963" y="1846263"/>
            <a:ext cx="10052050" cy="401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ltLang="es-ES"/>
              <a:t>Click to edit the outline text format</a:t>
            </a:r>
          </a:p>
          <a:p>
            <a:pPr lvl="1"/>
            <a:r>
              <a:rPr lang="en-GB" altLang="es-ES"/>
              <a:t>Second Outline Level</a:t>
            </a:r>
          </a:p>
          <a:p>
            <a:pPr lvl="2"/>
            <a:r>
              <a:rPr lang="en-GB" altLang="es-ES"/>
              <a:t>Third Outline Level</a:t>
            </a:r>
          </a:p>
          <a:p>
            <a:pPr lvl="3"/>
            <a:r>
              <a:rPr lang="en-GB" altLang="es-ES"/>
              <a:t>Fourth Outline Level</a:t>
            </a:r>
          </a:p>
          <a:p>
            <a:pPr lvl="4"/>
            <a:r>
              <a:rPr lang="en-GB" altLang="es-ES"/>
              <a:t>Fifth Outline Level</a:t>
            </a:r>
          </a:p>
          <a:p>
            <a:pPr lvl="4"/>
            <a:r>
              <a:rPr lang="en-GB" altLang="es-ES"/>
              <a:t>Sixth Outline Level</a:t>
            </a:r>
          </a:p>
          <a:p>
            <a:pPr lvl="4"/>
            <a:r>
              <a:rPr lang="en-GB" altLang="es-ES"/>
              <a:t>Seventh Outline Level</a:t>
            </a:r>
          </a:p>
        </p:txBody>
      </p:sp>
      <p:sp>
        <p:nvSpPr>
          <p:cNvPr id="2055" name="Rectangle 7">
            <a:extLst>
              <a:ext uri="{FF2B5EF4-FFF2-40B4-BE49-F238E27FC236}">
                <a16:creationId xmlns:a16="http://schemas.microsoft.com/office/drawing/2014/main" id="{2915EF98-650A-9881-B99A-C774F23479B9}"/>
              </a:ext>
            </a:extLst>
          </p:cNvPr>
          <p:cNvSpPr>
            <a:spLocks noGrp="1" noChangeArrowheads="1"/>
          </p:cNvSpPr>
          <p:nvPr>
            <p:ph type="ftr"/>
          </p:nvPr>
        </p:nvSpPr>
        <p:spPr bwMode="auto">
          <a:xfrm>
            <a:off x="3686175" y="6459538"/>
            <a:ext cx="4816475"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2056" name="Rectangle 8">
            <a:extLst>
              <a:ext uri="{FF2B5EF4-FFF2-40B4-BE49-F238E27FC236}">
                <a16:creationId xmlns:a16="http://schemas.microsoft.com/office/drawing/2014/main" id="{3699E7D5-637F-CEAA-68D7-35CF05DEE1E2}"/>
              </a:ext>
            </a:extLst>
          </p:cNvPr>
          <p:cNvSpPr>
            <a:spLocks noGrp="1" noChangeArrowheads="1"/>
          </p:cNvSpPr>
          <p:nvPr>
            <p:ph type="sldNum"/>
          </p:nvPr>
        </p:nvSpPr>
        <p:spPr bwMode="auto">
          <a:xfrm>
            <a:off x="9899650" y="6459538"/>
            <a:ext cx="1304925"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100">
                <a:solidFill>
                  <a:srgbClr val="FFFFFF"/>
                </a:solidFill>
                <a:latin typeface="+mn-lt"/>
                <a:cs typeface="Segoe UI" panose="020B0502040204020203" pitchFamily="34" charset="0"/>
              </a:defRPr>
            </a:lvl1pPr>
          </a:lstStyle>
          <a:p>
            <a:fld id="{4ED073A8-47A0-49D6-8B31-C9453097D38A}" type="slidenum">
              <a:rPr lang="en-US" altLang="es-ES"/>
              <a:pPr/>
              <a:t>‹Nº›</a:t>
            </a:fld>
            <a:endParaRPr lang="en-US" altLang="es-ES"/>
          </a:p>
        </p:txBody>
      </p:sp>
      <p:pic>
        <p:nvPicPr>
          <p:cNvPr id="2057" name="Picture 9">
            <a:extLst>
              <a:ext uri="{FF2B5EF4-FFF2-40B4-BE49-F238E27FC236}">
                <a16:creationId xmlns:a16="http://schemas.microsoft.com/office/drawing/2014/main" id="{26D29936-A609-9A21-2514-196BAD9696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8" name="Rectangle 10">
            <a:extLst>
              <a:ext uri="{FF2B5EF4-FFF2-40B4-BE49-F238E27FC236}">
                <a16:creationId xmlns:a16="http://schemas.microsoft.com/office/drawing/2014/main" id="{60FC136C-9E21-4F77-5E8A-B6B3056F488C}"/>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s-ES" sz="1200" u="sng">
                <a:solidFill>
                  <a:srgbClr val="CCCC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2059" name="Rectangle 11">
            <a:extLst>
              <a:ext uri="{FF2B5EF4-FFF2-40B4-BE49-F238E27FC236}">
                <a16:creationId xmlns:a16="http://schemas.microsoft.com/office/drawing/2014/main" id="{F5AB0AED-A69A-9902-B2D9-5976EC436884}"/>
              </a:ext>
            </a:extLst>
          </p:cNvPr>
          <p:cNvSpPr>
            <a:spLocks noChangeArrowheads="1"/>
          </p:cNvSpPr>
          <p:nvPr/>
        </p:nvSpPr>
        <p:spPr bwMode="auto">
          <a:xfrm>
            <a:off x="3175" y="6321425"/>
            <a:ext cx="12188825" cy="536575"/>
          </a:xfrm>
          <a:prstGeom prst="rect">
            <a:avLst/>
          </a:prstGeom>
          <a:solidFill>
            <a:srgbClr val="63A5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0" name="Rectangle 12">
            <a:extLst>
              <a:ext uri="{FF2B5EF4-FFF2-40B4-BE49-F238E27FC236}">
                <a16:creationId xmlns:a16="http://schemas.microsoft.com/office/drawing/2014/main" id="{0518967C-BF46-C63B-2EA5-BBA5CE2BA976}"/>
              </a:ext>
            </a:extLst>
          </p:cNvPr>
          <p:cNvSpPr>
            <a:spLocks noChangeArrowheads="1"/>
          </p:cNvSpPr>
          <p:nvPr/>
        </p:nvSpPr>
        <p:spPr bwMode="auto">
          <a:xfrm>
            <a:off x="9263063" y="6413500"/>
            <a:ext cx="22510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s-ES" sz="900">
                <a:solidFill>
                  <a:srgbClr val="FFFFFF"/>
                </a:solidFill>
                <a:latin typeface="Bahnschrift SemiLight" panose="020B0502040204020203" pitchFamily="34" charset="0"/>
              </a:rPr>
              <a:t>www.envitech.org</a:t>
            </a:r>
          </a:p>
        </p:txBody>
      </p:sp>
      <p:pic>
        <p:nvPicPr>
          <p:cNvPr id="2061" name="Picture 13">
            <a:extLst>
              <a:ext uri="{FF2B5EF4-FFF2-40B4-BE49-F238E27FC236}">
                <a16:creationId xmlns:a16="http://schemas.microsoft.com/office/drawing/2014/main" id="{38011A09-B7AB-18E3-93DC-57BB979CF9E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14138" y="6369050"/>
            <a:ext cx="573087" cy="436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2" name="Rectangle 14">
            <a:extLst>
              <a:ext uri="{FF2B5EF4-FFF2-40B4-BE49-F238E27FC236}">
                <a16:creationId xmlns:a16="http://schemas.microsoft.com/office/drawing/2014/main" id="{9D2A0B5B-0DD2-D686-1656-3D4F299BDC5C}"/>
              </a:ext>
            </a:extLst>
          </p:cNvPr>
          <p:cNvSpPr>
            <a:spLocks noChangeArrowheads="1"/>
          </p:cNvSpPr>
          <p:nvPr/>
        </p:nvSpPr>
        <p:spPr bwMode="auto">
          <a:xfrm>
            <a:off x="-149225" y="6403975"/>
            <a:ext cx="29019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s-ES" sz="900">
                <a:solidFill>
                  <a:srgbClr val="FFFFFF"/>
                </a:solidFill>
                <a:latin typeface="DejaVuSans-Bold" charset="0"/>
              </a:rPr>
              <a:t>ClimaMED - LIFE17 CCM/GR/000087</a:t>
            </a:r>
          </a:p>
        </p:txBody>
      </p:sp>
      <p:pic>
        <p:nvPicPr>
          <p:cNvPr id="2063" name="Picture 15">
            <a:extLst>
              <a:ext uri="{FF2B5EF4-FFF2-40B4-BE49-F238E27FC236}">
                <a16:creationId xmlns:a16="http://schemas.microsoft.com/office/drawing/2014/main" id="{9DE911A7-62F4-C4A4-D275-A375E95BD36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42650" y="6338888"/>
            <a:ext cx="420688" cy="515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fontAlgn="base">
        <a:lnSpc>
          <a:spcPct val="83000"/>
        </a:lnSpc>
        <a:spcBef>
          <a:spcPts val="50"/>
        </a:spcBef>
        <a:spcAft>
          <a:spcPts val="5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50"/>
        </a:spcBef>
        <a:spcAft>
          <a:spcPts val="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50"/>
        </a:spcBef>
        <a:spcAft>
          <a:spcPts val="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50"/>
        </a:spcBef>
        <a:spcAft>
          <a:spcPts val="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50"/>
        </a:spcBef>
        <a:spcAft>
          <a:spcPts val="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50"/>
        </a:spcBef>
        <a:spcAft>
          <a:spcPts val="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50"/>
        </a:spcBef>
        <a:spcAft>
          <a:spcPts val="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50"/>
        </a:spcBef>
        <a:spcAft>
          <a:spcPts val="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50"/>
        </a:spcBef>
        <a:spcAft>
          <a:spcPts val="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63"/>
        </a:spcBef>
        <a:spcAft>
          <a:spcPts val="50"/>
        </a:spcAft>
        <a:buClr>
          <a:srgbClr val="000000"/>
        </a:buClr>
        <a:buSzPct val="100000"/>
        <a:buFont typeface="Times New Roman" panose="02020603050405020304" pitchFamily="18" charset="0"/>
        <a:defRPr sz="2000" kern="1200">
          <a:solidFill>
            <a:srgbClr val="404040"/>
          </a:solidFill>
          <a:latin typeface="+mn-lt"/>
          <a:ea typeface="+mn-ea"/>
          <a:cs typeface="+mn-cs"/>
        </a:defRPr>
      </a:lvl1pPr>
      <a:lvl2pPr marL="742950" indent="-285750" algn="l" defTabSz="449263" rtl="0" fontAlgn="base">
        <a:lnSpc>
          <a:spcPct val="75000"/>
        </a:lnSpc>
        <a:spcBef>
          <a:spcPts val="1175"/>
        </a:spcBef>
        <a:spcAft>
          <a:spcPts val="50"/>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defTabSz="449263" rtl="0" fontAlgn="base">
        <a:lnSpc>
          <a:spcPct val="75000"/>
        </a:lnSpc>
        <a:spcBef>
          <a:spcPts val="900"/>
        </a:spcBef>
        <a:spcAft>
          <a:spcPts val="50"/>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defTabSz="449263" rtl="0" fontAlgn="base">
        <a:lnSpc>
          <a:spcPct val="75000"/>
        </a:lnSpc>
        <a:spcBef>
          <a:spcPts val="613"/>
        </a:spcBef>
        <a:spcAft>
          <a:spcPts val="50"/>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defTabSz="449263" rtl="0" fontAlgn="base">
        <a:lnSpc>
          <a:spcPct val="75000"/>
        </a:lnSpc>
        <a:spcBef>
          <a:spcPts val="325"/>
        </a:spcBef>
        <a:spcAft>
          <a:spcPts val="50"/>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6" y="6334316"/>
            <a:ext cx="12193573"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423" y="286604"/>
            <a:ext cx="1005971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423" y="1845734"/>
            <a:ext cx="1005971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665" y="6459786"/>
            <a:ext cx="4823432"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1748" y="6459786"/>
            <a:ext cx="1312196" cy="365125"/>
          </a:xfrm>
          <a:prstGeom prst="rect">
            <a:avLst/>
          </a:prstGeom>
        </p:spPr>
        <p:txBody>
          <a:bodyPr vert="horz" lIns="91440" tIns="45720" rIns="91440" bIns="45720" rtlCol="0" anchor="ctr"/>
          <a:lstStyle>
            <a:lvl1pPr algn="r">
              <a:defRPr sz="1050">
                <a:solidFill>
                  <a:srgbClr val="FFFFFF"/>
                </a:solidFill>
              </a:defRPr>
            </a:lvl1pPr>
          </a:lstStyle>
          <a:p>
            <a:fld id="{21A410FD-FD70-416D-B501-19460E02587D}" type="slidenum">
              <a:rPr lang="el-GR" smtClean="0"/>
              <a:t>‹Nº›</a:t>
            </a:fld>
            <a:endParaRPr lang="el-GR"/>
          </a:p>
        </p:txBody>
      </p:sp>
      <p:cxnSp>
        <p:nvCxnSpPr>
          <p:cNvPr id="10" name="Straight Connector 9"/>
          <p:cNvCxnSpPr/>
          <p:nvPr/>
        </p:nvCxnSpPr>
        <p:spPr>
          <a:xfrm>
            <a:off x="1193688" y="1737845"/>
            <a:ext cx="996825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710051-0DC9-ED09-6786-70B3DB2DFF0B}"/>
              </a:ext>
            </a:extLst>
          </p:cNvPr>
          <p:cNvPicPr>
            <a:picLocks noChangeAspect="1"/>
          </p:cNvPicPr>
          <p:nvPr userDrawn="1"/>
        </p:nvPicPr>
        <p:blipFill>
          <a:blip r:embed="rId13"/>
          <a:stretch>
            <a:fillRect/>
          </a:stretch>
        </p:blipFill>
        <p:spPr>
          <a:xfrm>
            <a:off x="369841" y="243278"/>
            <a:ext cx="1865064" cy="536892"/>
          </a:xfrm>
          <a:prstGeom prst="rect">
            <a:avLst/>
          </a:prstGeom>
        </p:spPr>
      </p:pic>
      <p:sp>
        <p:nvSpPr>
          <p:cNvPr id="12" name="TextBox 11">
            <a:extLst>
              <a:ext uri="{FF2B5EF4-FFF2-40B4-BE49-F238E27FC236}">
                <a16:creationId xmlns:a16="http://schemas.microsoft.com/office/drawing/2014/main" id="{EAD64745-E23A-0D2C-65A4-62F11DCDF1E0}"/>
              </a:ext>
            </a:extLst>
          </p:cNvPr>
          <p:cNvSpPr txBox="1"/>
          <p:nvPr userDrawn="1"/>
        </p:nvSpPr>
        <p:spPr>
          <a:xfrm>
            <a:off x="44380" y="6502112"/>
            <a:ext cx="2582393" cy="264047"/>
          </a:xfrm>
          <a:prstGeom prst="rect">
            <a:avLst/>
          </a:prstGeom>
          <a:noFill/>
        </p:spPr>
        <p:txBody>
          <a:bodyPr wrap="square" rtlCol="0">
            <a:spAutoFit/>
          </a:bodyPr>
          <a:lstStyle/>
          <a:p>
            <a:r>
              <a:rPr lang="en-US" sz="1200" dirty="0">
                <a:solidFill>
                  <a:schemeClr val="bg1"/>
                </a:solidFill>
                <a:hlinkClick r:id="rId14">
                  <a:extLst>
                    <a:ext uri="{A12FA001-AC4F-418D-AE19-62706E023703}">
                      <ahyp:hlinkClr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Tree>
    <p:extLst>
      <p:ext uri="{BB962C8B-B14F-4D97-AF65-F5344CB8AC3E}">
        <p14:creationId xmlns:p14="http://schemas.microsoft.com/office/powerpoint/2010/main" val="35664897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ife-climamed.eu/hom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6.xml"/><Relationship Id="rId7"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3.emf"/><Relationship Id="rId4" Type="http://schemas.openxmlformats.org/officeDocument/2006/relationships/oleObject" Target="../embeddings/oleObject1.bin"/><Relationship Id="rId9" Type="http://schemas.openxmlformats.org/officeDocument/2006/relationships/image" Target="../media/image35.emf"/></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8AC-87F1-46EF-9900-1E7DBDD38260}"/>
              </a:ext>
            </a:extLst>
          </p:cNvPr>
          <p:cNvSpPr>
            <a:spLocks noGrp="1"/>
          </p:cNvSpPr>
          <p:nvPr>
            <p:ph type="ctrTitle"/>
          </p:nvPr>
        </p:nvSpPr>
        <p:spPr>
          <a:xfrm>
            <a:off x="2572755" y="1751278"/>
            <a:ext cx="8915399" cy="2216874"/>
          </a:xfrm>
        </p:spPr>
        <p:txBody>
          <a:bodyPr>
            <a:noAutofit/>
          </a:bodyPr>
          <a:lstStyle/>
          <a:p>
            <a:pPr algn="ctr" defTabSz="457200">
              <a:lnSpc>
                <a:spcPct val="100000"/>
              </a:lnSpc>
              <a:spcBef>
                <a:spcPts val="0"/>
              </a:spcBef>
              <a:defRPr/>
            </a:pPr>
            <a:br>
              <a:rPr lang="el-GR" sz="1800" b="1" spc="0" dirty="0">
                <a:solidFill>
                  <a:schemeClr val="tx1"/>
                </a:solidFill>
                <a:cs typeface="Calibri" panose="020F0502020204030204" pitchFamily="34" charset="0"/>
              </a:rPr>
            </a:br>
            <a:endParaRPr lang="el-GR" sz="2400" spc="0" dirty="0">
              <a:solidFill>
                <a:schemeClr val="tx1"/>
              </a:solidFill>
              <a:cs typeface="+mn-cs"/>
            </a:endParaRPr>
          </a:p>
        </p:txBody>
      </p:sp>
      <p:sp>
        <p:nvSpPr>
          <p:cNvPr id="3" name="Subtitle 2">
            <a:extLst>
              <a:ext uri="{FF2B5EF4-FFF2-40B4-BE49-F238E27FC236}">
                <a16:creationId xmlns:a16="http://schemas.microsoft.com/office/drawing/2014/main" id="{7873D27E-DD8D-453A-8454-9C48BA1EEC92}"/>
              </a:ext>
            </a:extLst>
          </p:cNvPr>
          <p:cNvSpPr>
            <a:spLocks noGrp="1"/>
          </p:cNvSpPr>
          <p:nvPr>
            <p:ph type="subTitle" idx="1"/>
          </p:nvPr>
        </p:nvSpPr>
        <p:spPr>
          <a:xfrm>
            <a:off x="9208338" y="5548005"/>
            <a:ext cx="2984456" cy="954107"/>
          </a:xfrm>
        </p:spPr>
        <p:txBody>
          <a:bodyPr>
            <a:normAutofit/>
          </a:bodyPr>
          <a:lstStyle/>
          <a:p>
            <a:pPr algn="r">
              <a:spcBef>
                <a:spcPts val="0"/>
              </a:spcBef>
            </a:pPr>
            <a:r>
              <a:rPr lang="en-US" sz="1400" b="1" dirty="0">
                <a:solidFill>
                  <a:srgbClr val="00B050"/>
                </a:solidFill>
              </a:rPr>
              <a:t> </a:t>
            </a:r>
          </a:p>
          <a:p>
            <a:pPr algn="r">
              <a:spcBef>
                <a:spcPts val="0"/>
              </a:spcBef>
            </a:pPr>
            <a:r>
              <a:rPr lang="en-US" sz="2000" dirty="0"/>
              <a:t> </a:t>
            </a:r>
            <a:endParaRPr lang="el-GR" sz="2000" dirty="0"/>
          </a:p>
        </p:txBody>
      </p:sp>
      <p:sp>
        <p:nvSpPr>
          <p:cNvPr id="4" name="TextBox 3">
            <a:extLst>
              <a:ext uri="{FF2B5EF4-FFF2-40B4-BE49-F238E27FC236}">
                <a16:creationId xmlns:a16="http://schemas.microsoft.com/office/drawing/2014/main" id="{D120558A-3E93-458F-8EDA-90A2F6A0ED5F}"/>
              </a:ext>
            </a:extLst>
          </p:cNvPr>
          <p:cNvSpPr txBox="1"/>
          <p:nvPr/>
        </p:nvSpPr>
        <p:spPr>
          <a:xfrm>
            <a:off x="45169" y="6502112"/>
            <a:ext cx="2582057" cy="276999"/>
          </a:xfrm>
          <a:prstGeom prst="rect">
            <a:avLst/>
          </a:prstGeom>
          <a:noFill/>
        </p:spPr>
        <p:txBody>
          <a:bodyPr wrap="square" rtlCol="0">
            <a:spAutoFit/>
          </a:bodyPr>
          <a:lstStyle/>
          <a:p>
            <a:pPr defTabSz="457200" fontAlgn="auto" hangingPunct="1">
              <a:lnSpc>
                <a:spcPct val="100000"/>
              </a:lnSpc>
              <a:spcBef>
                <a:spcPts val="0"/>
              </a:spcBef>
              <a:spcAft>
                <a:spcPts val="0"/>
              </a:spcAft>
              <a:buClrTx/>
              <a:buSzTx/>
            </a:pPr>
            <a:r>
              <a:rPr lang="en-US" sz="1200" dirty="0">
                <a:solidFill>
                  <a:prstClr val="white"/>
                </a:solidFill>
                <a:latin typeface="Calibri" panose="020F0502020204030204"/>
                <a:ea typeface="+mn-ea"/>
                <a:hlinkClick r:id="rId2">
                  <a:extLst>
                    <a:ext uri="{A12FA001-AC4F-418D-AE19-62706E023703}">
                      <ahyp:hlinkClr xmlns:ahyp="http://schemas.microsoft.com/office/drawing/2018/hyperlinkcolor" val="tx"/>
                    </a:ext>
                  </a:extLst>
                </a:hlinkClick>
              </a:rPr>
              <a:t>https://life-climamed.eu/home</a:t>
            </a:r>
            <a:r>
              <a:rPr lang="en-US" sz="1200" dirty="0">
                <a:solidFill>
                  <a:prstClr val="white"/>
                </a:solidFill>
                <a:latin typeface="Calibri" panose="020F0502020204030204"/>
                <a:ea typeface="+mn-ea"/>
              </a:rPr>
              <a:t> </a:t>
            </a:r>
            <a:endParaRPr lang="el-GR" sz="1200" dirty="0">
              <a:solidFill>
                <a:prstClr val="white"/>
              </a:solidFill>
              <a:latin typeface="Calibri" panose="020F0502020204030204"/>
              <a:ea typeface="+mn-ea"/>
            </a:endParaRPr>
          </a:p>
        </p:txBody>
      </p:sp>
      <p:sp>
        <p:nvSpPr>
          <p:cNvPr id="10" name="TextBox 9">
            <a:extLst>
              <a:ext uri="{FF2B5EF4-FFF2-40B4-BE49-F238E27FC236}">
                <a16:creationId xmlns:a16="http://schemas.microsoft.com/office/drawing/2014/main" id="{17EEBB8B-AE4A-D4DC-8CF7-6B98C4474F9D}"/>
              </a:ext>
            </a:extLst>
          </p:cNvPr>
          <p:cNvSpPr txBox="1"/>
          <p:nvPr/>
        </p:nvSpPr>
        <p:spPr>
          <a:xfrm>
            <a:off x="3113776" y="4624674"/>
            <a:ext cx="6094562" cy="923330"/>
          </a:xfrm>
          <a:prstGeom prst="rect">
            <a:avLst/>
          </a:prstGeom>
          <a:noFill/>
        </p:spPr>
        <p:txBody>
          <a:bodyPr wrap="square">
            <a:spAutoFit/>
          </a:bodyPr>
          <a:lstStyle/>
          <a:p>
            <a:pPr algn="ctr" defTabSz="457200" fontAlgn="auto" hangingPunct="1">
              <a:lnSpc>
                <a:spcPct val="100000"/>
              </a:lnSpc>
              <a:spcBef>
                <a:spcPts val="0"/>
              </a:spcBef>
              <a:spcAft>
                <a:spcPts val="0"/>
              </a:spcAft>
              <a:buClrTx/>
              <a:buSzTx/>
            </a:pP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Tecnologías</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innovadoras</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para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ayudar</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al sector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agrícola</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mediterráneo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mitigar</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el</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cambio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climático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l-GR"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Clima</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MED</a:t>
            </a:r>
            <a:br>
              <a:rPr lang="el-GR" b="1" dirty="0">
                <a:solidFill>
                  <a:srgbClr val="00B050"/>
                </a:solidFill>
                <a:latin typeface="Cambria" panose="02040503050406030204" pitchFamily="18" charset="0"/>
                <a:ea typeface="Cambria" panose="02040503050406030204" pitchFamily="18" charset="0"/>
                <a:cs typeface="Calibri" panose="020F0502020204030204" pitchFamily="34" charset="0"/>
              </a:rPr>
            </a:b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LIFE17 CCM/GR/000087 </a:t>
            </a:r>
            <a:endParaRPr lang="en-US" dirty="0">
              <a:solidFill>
                <a:prstClr val="black"/>
              </a:solidFill>
              <a:latin typeface="Calibri" panose="020F0502020204030204"/>
              <a:ea typeface="+mn-ea"/>
            </a:endParaRPr>
          </a:p>
        </p:txBody>
      </p:sp>
      <p:sp>
        <p:nvSpPr>
          <p:cNvPr id="12" name="TextBox 11">
            <a:extLst>
              <a:ext uri="{FF2B5EF4-FFF2-40B4-BE49-F238E27FC236}">
                <a16:creationId xmlns:a16="http://schemas.microsoft.com/office/drawing/2014/main" id="{28086B80-77B2-0841-877D-3518C0014567}"/>
              </a:ext>
            </a:extLst>
          </p:cNvPr>
          <p:cNvSpPr txBox="1"/>
          <p:nvPr/>
        </p:nvSpPr>
        <p:spPr>
          <a:xfrm>
            <a:off x="3049513" y="2037825"/>
            <a:ext cx="6094562" cy="1754326"/>
          </a:xfrm>
          <a:prstGeom prst="rect">
            <a:avLst/>
          </a:prstGeom>
          <a:noFill/>
        </p:spPr>
        <p:txBody>
          <a:bodyPr wrap="square">
            <a:spAutoFit/>
          </a:bodyPr>
          <a:lstStyle/>
          <a:p>
            <a:pPr algn="ctr" defTabSz="457200" fontAlgn="auto" hangingPunct="1">
              <a:lnSpc>
                <a:spcPct val="100000"/>
              </a:lnSpc>
              <a:spcBef>
                <a:spcPts val="0"/>
              </a:spcBef>
              <a:spcAft>
                <a:spcPts val="0"/>
              </a:spcAft>
              <a:buClrTx/>
              <a:buSzTx/>
            </a:pP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Objetivos</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de Desarrollo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Sostenible</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(ODS)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en</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la Agricultura</a:t>
            </a:r>
            <a:endParaRPr lang="en-US" sz="3600" dirty="0">
              <a:solidFill>
                <a:prstClr val="black"/>
              </a:solidFill>
              <a:latin typeface="Calibri" panose="020F0502020204030204"/>
              <a:ea typeface="+mn-ea"/>
            </a:endParaRPr>
          </a:p>
        </p:txBody>
      </p:sp>
    </p:spTree>
    <p:extLst>
      <p:ext uri="{BB962C8B-B14F-4D97-AF65-F5344CB8AC3E}">
        <p14:creationId xmlns:p14="http://schemas.microsoft.com/office/powerpoint/2010/main" val="4362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8D98535B-6D8D-D1D9-1211-ADAF69B2B10E}"/>
              </a:ext>
            </a:extLst>
          </p:cNvPr>
          <p:cNvSpPr>
            <a:spLocks noGrp="1" noChangeArrowheads="1"/>
          </p:cNvSpPr>
          <p:nvPr>
            <p:ph type="title"/>
          </p:nvPr>
        </p:nvSpPr>
        <p:spPr>
          <a:xfrm>
            <a:off x="1096963" y="2365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3: Salud y Bienestar</a:t>
            </a:r>
          </a:p>
        </p:txBody>
      </p:sp>
      <p:sp>
        <p:nvSpPr>
          <p:cNvPr id="13314" name="Text Box 2">
            <a:extLst>
              <a:ext uri="{FF2B5EF4-FFF2-40B4-BE49-F238E27FC236}">
                <a16:creationId xmlns:a16="http://schemas.microsoft.com/office/drawing/2014/main" id="{9C0A3871-DD06-F2FD-98ED-A03A1AB1A7C3}"/>
              </a:ext>
            </a:extLst>
          </p:cNvPr>
          <p:cNvSpPr txBox="1">
            <a:spLocks noChangeArrowheads="1"/>
          </p:cNvSpPr>
          <p:nvPr/>
        </p:nvSpPr>
        <p:spPr bwMode="auto">
          <a:xfrm>
            <a:off x="1096963" y="1846263"/>
            <a:ext cx="10383837" cy="445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107950" indent="-10795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50"/>
              </a:spcBef>
              <a:spcAft>
                <a:spcPts val="250"/>
              </a:spcAft>
              <a:buClr>
                <a:srgbClr val="99CB38"/>
              </a:buClr>
              <a:buFont typeface="Calibri" panose="020F0502020204030204" pitchFamily="34" charset="0"/>
              <a:buChar char=" "/>
            </a:pPr>
            <a:r>
              <a:rPr lang="es-ES" altLang="es-ES" sz="1700" b="1" dirty="0">
                <a:solidFill>
                  <a:srgbClr val="339933"/>
                </a:solidFill>
                <a:latin typeface="Cambria" panose="02040503050406030204" pitchFamily="18" charset="0"/>
              </a:rPr>
              <a:t>ODS 3: Garantizar una vida sana y promover el bienestar de todos a todas las edades</a:t>
            </a:r>
          </a:p>
          <a:p>
            <a:pPr hangingPunct="1">
              <a:lnSpc>
                <a:spcPct val="90000"/>
              </a:lnSpc>
              <a:spcBef>
                <a:spcPts val="1250"/>
              </a:spcBef>
              <a:spcAft>
                <a:spcPts val="250"/>
              </a:spcAft>
              <a:buClr>
                <a:srgbClr val="99CB38"/>
              </a:buClr>
              <a:buFont typeface="Calibri" panose="020F0502020204030204" pitchFamily="34" charset="0"/>
              <a:buChar char=" "/>
            </a:pPr>
            <a:r>
              <a:rPr lang="es-ES" altLang="es-ES" sz="1700" u="sng" dirty="0">
                <a:solidFill>
                  <a:srgbClr val="4D4D4D"/>
                </a:solidFill>
                <a:latin typeface="Cambria" panose="02040503050406030204" pitchFamily="18" charset="0"/>
              </a:rPr>
              <a:t>Meta 3.9</a:t>
            </a:r>
            <a:r>
              <a:rPr lang="es-ES" altLang="es-ES" sz="1700" dirty="0">
                <a:solidFill>
                  <a:srgbClr val="4D4D4D"/>
                </a:solidFill>
                <a:latin typeface="Cambria" panose="02040503050406030204" pitchFamily="18" charset="0"/>
              </a:rPr>
              <a:t>: </a:t>
            </a:r>
            <a:r>
              <a:rPr lang="es-ES" altLang="es-ES" sz="1700" i="1" dirty="0">
                <a:solidFill>
                  <a:srgbClr val="4D4D4D"/>
                </a:solidFill>
                <a:latin typeface="Cambria" panose="02040503050406030204" pitchFamily="18" charset="0"/>
              </a:rPr>
              <a:t>De aquí a 2030, reducir considerablemente el número de muertes y enfermedades causadas por productos químicos peligrosos y por la polución y contaminación del aire, agua y suelo.</a:t>
            </a:r>
          </a:p>
          <a:p>
            <a:pPr algn="just" hangingPunct="1">
              <a:lnSpc>
                <a:spcPct val="130000"/>
              </a:lnSpc>
              <a:buClrTx/>
              <a:buFontTx/>
              <a:buNone/>
            </a:pPr>
            <a:endParaRPr lang="es-ES" altLang="es-ES" sz="1700" dirty="0">
              <a:solidFill>
                <a:srgbClr val="404040"/>
              </a:solidFill>
              <a:latin typeface="Cambria" panose="02040503050406030204" pitchFamily="18" charset="0"/>
            </a:endParaRPr>
          </a:p>
          <a:p>
            <a:pPr algn="just" hangingPunct="1">
              <a:lnSpc>
                <a:spcPct val="130000"/>
              </a:lnSpc>
              <a:buClrTx/>
              <a:buFontTx/>
              <a:buNone/>
            </a:pPr>
            <a:r>
              <a:rPr lang="es-ES" altLang="es-ES" sz="1700" dirty="0">
                <a:solidFill>
                  <a:srgbClr val="404040"/>
                </a:solidFill>
                <a:latin typeface="Cambria" panose="02040503050406030204" pitchFamily="18" charset="0"/>
              </a:rPr>
              <a:t>Se calcula que se puede prevenir 1,6 millones de muertes al reducir las sustancias químicas en el medio ambiente.</a:t>
            </a:r>
          </a:p>
          <a:p>
            <a:pPr algn="just" hangingPunct="1">
              <a:lnSpc>
                <a:spcPct val="130000"/>
              </a:lnSpc>
              <a:buClrTx/>
              <a:buFontTx/>
              <a:buNone/>
            </a:pPr>
            <a:r>
              <a:rPr lang="es-ES" altLang="es-ES" sz="1700" dirty="0">
                <a:solidFill>
                  <a:srgbClr val="404040"/>
                </a:solidFill>
                <a:latin typeface="Cambria" panose="02040503050406030204" pitchFamily="18" charset="0"/>
              </a:rPr>
              <a:t>El uso de sustancias y fertilizantes químicos puede tener efectos graves para el medio ambiente y la salud de las personas al contaminar la comida, las fuentes de agua dulce y el aire. Los elementos o compuestos químicos nocivos llegan al ser humano principalmente a través del consumo de comida y líquidos. Las causas de muerte se atribuyen principalmente a enfermedades cardiovasculares, enfermedades renales crónicas y envenenamiento. </a:t>
            </a:r>
          </a:p>
          <a:p>
            <a:pPr algn="just" hangingPunct="1">
              <a:lnSpc>
                <a:spcPct val="130000"/>
              </a:lnSpc>
              <a:buClrTx/>
              <a:buFontTx/>
              <a:buNone/>
            </a:pPr>
            <a:r>
              <a:rPr lang="es-ES" altLang="es-ES" sz="1700" dirty="0">
                <a:solidFill>
                  <a:srgbClr val="404040"/>
                </a:solidFill>
                <a:latin typeface="Cambria" panose="02040503050406030204" pitchFamily="18" charset="0"/>
              </a:rPr>
              <a:t>Existe el riesgo de que los animales transmitan y propaguen enfermedades zoonóticas a los seres humanos. Éstas pueden afectar de forma grave a nuestra salud e incluso ser mortales (p. ej. H1N1).</a:t>
            </a:r>
          </a:p>
          <a:p>
            <a:pPr algn="just" hangingPunct="1">
              <a:lnSpc>
                <a:spcPct val="130000"/>
              </a:lnSpc>
              <a:buClrTx/>
              <a:buFontTx/>
              <a:buNone/>
            </a:pPr>
            <a:endParaRPr lang="es-ES" altLang="es-ES" sz="1700" dirty="0">
              <a:solidFill>
                <a:srgbClr val="404040"/>
              </a:solidFill>
              <a:latin typeface="Cambria" panose="02040503050406030204" pitchFamily="18" charset="0"/>
            </a:endParaRPr>
          </a:p>
        </p:txBody>
      </p:sp>
      <p:pic>
        <p:nvPicPr>
          <p:cNvPr id="13315" name="Picture 3">
            <a:extLst>
              <a:ext uri="{FF2B5EF4-FFF2-40B4-BE49-F238E27FC236}">
                <a16:creationId xmlns:a16="http://schemas.microsoft.com/office/drawing/2014/main" id="{DF4C0970-C02F-A03D-29B1-7A57EED44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0" y="917575"/>
            <a:ext cx="768350" cy="768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E10CAD5F-579E-FD5A-09C3-9642F9F1AF6F}"/>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3: Salud y Bienestar</a:t>
            </a:r>
          </a:p>
        </p:txBody>
      </p:sp>
      <p:sp>
        <p:nvSpPr>
          <p:cNvPr id="14338" name="Text Box 2">
            <a:extLst>
              <a:ext uri="{FF2B5EF4-FFF2-40B4-BE49-F238E27FC236}">
                <a16:creationId xmlns:a16="http://schemas.microsoft.com/office/drawing/2014/main" id="{DB12338C-47CE-15A8-236D-0CDB619107AF}"/>
              </a:ext>
            </a:extLst>
          </p:cNvPr>
          <p:cNvSpPr txBox="1">
            <a:spLocks noChangeArrowheads="1"/>
          </p:cNvSpPr>
          <p:nvPr/>
        </p:nvSpPr>
        <p:spPr bwMode="auto">
          <a:xfrm>
            <a:off x="1096963" y="1846263"/>
            <a:ext cx="10058400" cy="436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457200"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30000"/>
              </a:lnSpc>
              <a:buClrTx/>
              <a:buFontTx/>
              <a:buNone/>
            </a:pPr>
            <a:r>
              <a:rPr lang="es-ES" altLang="es-ES" sz="2000">
                <a:solidFill>
                  <a:srgbClr val="404040"/>
                </a:solidFill>
                <a:latin typeface="Cambria" panose="02040503050406030204" pitchFamily="18" charset="0"/>
              </a:rPr>
              <a:t>Las prácticas agrícolas pueden afectar a la seguridad del suministro de alimentos. Aplicar las prácticas agrícolas y las medidas de seguridad alimentaria adecuadas durante su producción, procesamiento y distribución es vital para evitar propagar enfermedades y para fomentar la salud pública. Las medidas preventivas incluyen:</a:t>
            </a:r>
          </a:p>
          <a:p>
            <a:pPr algn="just" hangingPunct="1">
              <a:lnSpc>
                <a:spcPct val="130000"/>
              </a:lnSpc>
              <a:buClr>
                <a:srgbClr val="99CB38"/>
              </a:buClr>
              <a:buFont typeface="Times New Roman" panose="02020603050405020304" pitchFamily="18" charset="0"/>
              <a:buAutoNum type="arabicPeriod"/>
            </a:pPr>
            <a:r>
              <a:rPr lang="es-ES" altLang="es-ES" sz="2000">
                <a:solidFill>
                  <a:srgbClr val="404040"/>
                </a:solidFill>
                <a:latin typeface="Cambria" panose="02040503050406030204" pitchFamily="18" charset="0"/>
              </a:rPr>
              <a:t>Minimizar el uso de pesticidas realizando una gestión integrada de plagas</a:t>
            </a:r>
          </a:p>
          <a:p>
            <a:pPr algn="just" hangingPunct="1">
              <a:lnSpc>
                <a:spcPct val="130000"/>
              </a:lnSpc>
              <a:buClr>
                <a:srgbClr val="99CB38"/>
              </a:buClr>
              <a:buFont typeface="Times New Roman" panose="02020603050405020304" pitchFamily="18" charset="0"/>
              <a:buAutoNum type="arabicPeriod"/>
            </a:pPr>
            <a:r>
              <a:rPr lang="es-ES" altLang="es-ES" sz="2000">
                <a:solidFill>
                  <a:srgbClr val="404040"/>
                </a:solidFill>
                <a:latin typeface="Cambria" panose="02040503050406030204" pitchFamily="18" charset="0"/>
              </a:rPr>
              <a:t>Llevar a cabo prácticas que optimicen el uso de fertilizantes y eviten contaminar el agua, como la agricultura de precisión y fertilizantes de liberación lenta</a:t>
            </a:r>
          </a:p>
          <a:p>
            <a:pPr algn="just" hangingPunct="1">
              <a:lnSpc>
                <a:spcPct val="130000"/>
              </a:lnSpc>
              <a:buClr>
                <a:srgbClr val="99CB38"/>
              </a:buClr>
              <a:buFont typeface="Times New Roman" panose="02020603050405020304" pitchFamily="18" charset="0"/>
              <a:buAutoNum type="arabicPeriod"/>
            </a:pPr>
            <a:r>
              <a:rPr lang="es-ES" altLang="es-ES" sz="2000">
                <a:solidFill>
                  <a:srgbClr val="404040"/>
                </a:solidFill>
                <a:latin typeface="Cambria" panose="02040503050406030204" pitchFamily="18" charset="0"/>
              </a:rPr>
              <a:t>Proporcionar acceso a servicios sanitarios y combatir los riesgos de salud laboral en el sector agrícola</a:t>
            </a:r>
          </a:p>
          <a:p>
            <a:pPr algn="just" hangingPunct="1">
              <a:lnSpc>
                <a:spcPct val="130000"/>
              </a:lnSpc>
              <a:buClr>
                <a:srgbClr val="99CB38"/>
              </a:buClr>
              <a:buFont typeface="Times New Roman" panose="02020603050405020304" pitchFamily="18" charset="0"/>
              <a:buAutoNum type="arabicPeriod"/>
            </a:pPr>
            <a:r>
              <a:rPr lang="es-ES" altLang="es-ES" sz="2000">
                <a:solidFill>
                  <a:srgbClr val="404040"/>
                </a:solidFill>
                <a:latin typeface="Cambria" panose="02040503050406030204" pitchFamily="18" charset="0"/>
              </a:rPr>
              <a:t>Concienciar sobre la importancia del saneamiento para los seres humanos y el ganado para prevenir la propagación de enfermedades</a:t>
            </a:r>
          </a:p>
        </p:txBody>
      </p:sp>
      <p:pic>
        <p:nvPicPr>
          <p:cNvPr id="14339" name="Picture 3">
            <a:extLst>
              <a:ext uri="{FF2B5EF4-FFF2-40B4-BE49-F238E27FC236}">
                <a16:creationId xmlns:a16="http://schemas.microsoft.com/office/drawing/2014/main" id="{0718E7CD-E399-E660-6945-A5F012D73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906463"/>
            <a:ext cx="781050" cy="781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699C663F-1C4F-152A-D80D-126CB1D1B039}"/>
              </a:ext>
            </a:extLst>
          </p:cNvPr>
          <p:cNvSpPr>
            <a:spLocks noGrp="1" noChangeArrowheads="1"/>
          </p:cNvSpPr>
          <p:nvPr>
            <p:ph type="title"/>
          </p:nvPr>
        </p:nvSpPr>
        <p:spPr>
          <a:xfrm>
            <a:off x="2270125" y="207963"/>
            <a:ext cx="10058400" cy="1450975"/>
          </a:xfrm>
          <a:ln/>
        </p:spPr>
        <p:txBody>
          <a:bodyPr/>
          <a:lstStyle/>
          <a:p>
            <a:pP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5: Igualdad de Género</a:t>
            </a:r>
          </a:p>
        </p:txBody>
      </p:sp>
      <p:sp>
        <p:nvSpPr>
          <p:cNvPr id="15362" name="Text Box 2">
            <a:extLst>
              <a:ext uri="{FF2B5EF4-FFF2-40B4-BE49-F238E27FC236}">
                <a16:creationId xmlns:a16="http://schemas.microsoft.com/office/drawing/2014/main" id="{FA3F93C4-6812-A20C-B3C0-A63C99BF65FF}"/>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50"/>
              </a:spcBef>
              <a:spcAft>
                <a:spcPts val="250"/>
              </a:spcAft>
              <a:buClr>
                <a:srgbClr val="99CB38"/>
              </a:buClr>
              <a:buFont typeface="Calibri" panose="020F0502020204030204" pitchFamily="34" charset="0"/>
              <a:buChar char=" "/>
            </a:pPr>
            <a:r>
              <a:rPr lang="es-ES" altLang="es-ES" sz="2000" b="1">
                <a:solidFill>
                  <a:srgbClr val="FF0000"/>
                </a:solidFill>
                <a:latin typeface="Cambria" panose="02040503050406030204" pitchFamily="18" charset="0"/>
              </a:rPr>
              <a:t>ODS 5: Lograr la igualdad de género y empoderar a todas las mujeres y a las niñas</a:t>
            </a:r>
          </a:p>
          <a:p>
            <a:pPr hangingPunct="1">
              <a:lnSpc>
                <a:spcPct val="90000"/>
              </a:lnSpc>
              <a:spcBef>
                <a:spcPts val="1250"/>
              </a:spcBef>
              <a:spcAft>
                <a:spcPts val="250"/>
              </a:spcAft>
              <a:buClrTx/>
              <a:buFontTx/>
              <a:buNone/>
            </a:pPr>
            <a:endParaRPr lang="es-ES" altLang="es-ES" sz="2000" b="1">
              <a:solidFill>
                <a:srgbClr val="FF0000"/>
              </a:solidFill>
              <a:latin typeface="Cambria" panose="02040503050406030204" pitchFamily="18" charset="0"/>
            </a:endParaRPr>
          </a:p>
          <a:p>
            <a:pPr hangingPunct="1">
              <a:lnSpc>
                <a:spcPct val="110000"/>
              </a:lnSpc>
              <a:buClr>
                <a:srgbClr val="99CB38"/>
              </a:buClr>
              <a:buFont typeface="Calibri" panose="020F0502020204030204" pitchFamily="34" charset="0"/>
              <a:buChar char=" "/>
            </a:pPr>
            <a:r>
              <a:rPr lang="es-ES" altLang="es-ES">
                <a:solidFill>
                  <a:srgbClr val="404040"/>
                </a:solidFill>
                <a:latin typeface="Cambria" panose="02040503050406030204" pitchFamily="18" charset="0"/>
              </a:rPr>
              <a:t>La igualdad de género se refiere a </a:t>
            </a:r>
            <a:r>
              <a:rPr lang="es-ES" altLang="es-ES" b="1">
                <a:solidFill>
                  <a:srgbClr val="404040"/>
                </a:solidFill>
                <a:latin typeface="Cambria" panose="02040503050406030204" pitchFamily="18" charset="0"/>
              </a:rPr>
              <a:t>que las mujeres, los hombres, las niñas y los niños tengan igualdad de derechos y oportunidades</a:t>
            </a:r>
            <a:r>
              <a:rPr lang="es-ES" altLang="es-ES">
                <a:solidFill>
                  <a:srgbClr val="404040"/>
                </a:solidFill>
                <a:latin typeface="Cambria" panose="02040503050406030204" pitchFamily="18" charset="0"/>
              </a:rPr>
              <a:t>, que puedan vivir sin sufrir discriminación, incluyendo en el puesto de trabajo y cualquier tipo de violencia. Es vital empoderar a las mujeres para que participen en puestos directivos en todos los niveles de la toma de decisiones (político, social y económico). </a:t>
            </a:r>
          </a:p>
          <a:p>
            <a:pPr hangingPunct="1">
              <a:lnSpc>
                <a:spcPct val="110000"/>
              </a:lnSpc>
              <a:buClrTx/>
              <a:buFontTx/>
              <a:buNone/>
            </a:pPr>
            <a:endParaRPr lang="es-ES" altLang="es-ES">
              <a:solidFill>
                <a:srgbClr val="404040"/>
              </a:solidFill>
              <a:latin typeface="Cambria" panose="02040503050406030204" pitchFamily="18" charset="0"/>
            </a:endParaRPr>
          </a:p>
          <a:p>
            <a:pPr marL="266700" indent="-266700" hangingPunct="1">
              <a:lnSpc>
                <a:spcPct val="110000"/>
              </a:lnSpc>
              <a:buClr>
                <a:srgbClr val="FF0000"/>
              </a:buClr>
              <a:buFont typeface="Wingdings" panose="05000000000000000000" pitchFamily="2" charset="2"/>
              <a:buChar char=""/>
            </a:pPr>
            <a:r>
              <a:rPr lang="es-ES" altLang="es-ES">
                <a:solidFill>
                  <a:srgbClr val="404040"/>
                </a:solidFill>
                <a:latin typeface="Cambria" panose="02040503050406030204" pitchFamily="18" charset="0"/>
              </a:rPr>
              <a:t>Las mujeres ganan 77 centavos por cada dólar que gana un hombre por el mismo trabajo</a:t>
            </a:r>
          </a:p>
          <a:p>
            <a:pPr hangingPunct="1">
              <a:lnSpc>
                <a:spcPct val="110000"/>
              </a:lnSpc>
              <a:buClrTx/>
              <a:buFontTx/>
              <a:buNone/>
            </a:pPr>
            <a:endParaRPr lang="es-ES" altLang="es-ES">
              <a:solidFill>
                <a:srgbClr val="404040"/>
              </a:solidFill>
              <a:latin typeface="Cambria" panose="02040503050406030204" pitchFamily="18" charset="0"/>
            </a:endParaRPr>
          </a:p>
          <a:p>
            <a:pPr marL="266700" indent="-266700" hangingPunct="1">
              <a:lnSpc>
                <a:spcPct val="110000"/>
              </a:lnSpc>
              <a:buClr>
                <a:srgbClr val="FF0000"/>
              </a:buClr>
              <a:buFont typeface="Wingdings" panose="05000000000000000000" pitchFamily="2" charset="2"/>
              <a:buChar char=""/>
            </a:pPr>
            <a:r>
              <a:rPr lang="es-ES" altLang="es-ES">
                <a:solidFill>
                  <a:srgbClr val="404040"/>
                </a:solidFill>
                <a:latin typeface="Cambria" panose="02040503050406030204" pitchFamily="18" charset="0"/>
              </a:rPr>
              <a:t>Las mujeres tan solo representan el 13% de los terratenientes agrícolas</a:t>
            </a:r>
          </a:p>
          <a:p>
            <a:pPr hangingPunct="1">
              <a:lnSpc>
                <a:spcPct val="110000"/>
              </a:lnSpc>
              <a:buClrTx/>
              <a:buFontTx/>
              <a:buNone/>
            </a:pPr>
            <a:endParaRPr lang="es-ES" altLang="es-ES">
              <a:solidFill>
                <a:srgbClr val="404040"/>
              </a:solidFill>
              <a:latin typeface="Cambria" panose="02040503050406030204" pitchFamily="18" charset="0"/>
            </a:endParaRPr>
          </a:p>
          <a:p>
            <a:pPr marL="266700" indent="-266700" hangingPunct="1">
              <a:lnSpc>
                <a:spcPct val="110000"/>
              </a:lnSpc>
              <a:buClr>
                <a:srgbClr val="FF0000"/>
              </a:buClr>
              <a:buFont typeface="Wingdings" panose="05000000000000000000" pitchFamily="2" charset="2"/>
              <a:buChar char=""/>
            </a:pPr>
            <a:r>
              <a:rPr lang="es-ES" altLang="es-ES">
                <a:solidFill>
                  <a:srgbClr val="404040"/>
                </a:solidFill>
                <a:latin typeface="Cambria" panose="02040503050406030204" pitchFamily="18" charset="0"/>
              </a:rPr>
              <a:t>Dos tercios de los países en desarrollo han logrado la paridad de género en la educación primaria</a:t>
            </a:r>
          </a:p>
        </p:txBody>
      </p:sp>
      <p:pic>
        <p:nvPicPr>
          <p:cNvPr id="15363" name="Picture 3">
            <a:extLst>
              <a:ext uri="{FF2B5EF4-FFF2-40B4-BE49-F238E27FC236}">
                <a16:creationId xmlns:a16="http://schemas.microsoft.com/office/drawing/2014/main" id="{D7A6AD46-2138-8BD7-A0A4-0EB7EB6E2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7988" y="636588"/>
            <a:ext cx="1022350" cy="1022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1A540B29-22BC-2F14-3BCC-F1551D1DA2AB}"/>
              </a:ext>
            </a:extLst>
          </p:cNvPr>
          <p:cNvSpPr>
            <a:spLocks noGrp="1" noChangeArrowheads="1"/>
          </p:cNvSpPr>
          <p:nvPr>
            <p:ph type="title"/>
          </p:nvPr>
        </p:nvSpPr>
        <p:spPr>
          <a:xfrm>
            <a:off x="628650" y="287338"/>
            <a:ext cx="10058400" cy="1274762"/>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5: Contribución de la Agricultura</a:t>
            </a:r>
          </a:p>
        </p:txBody>
      </p:sp>
      <p:sp>
        <p:nvSpPr>
          <p:cNvPr id="16386" name="Text Box 2">
            <a:extLst>
              <a:ext uri="{FF2B5EF4-FFF2-40B4-BE49-F238E27FC236}">
                <a16:creationId xmlns:a16="http://schemas.microsoft.com/office/drawing/2014/main" id="{62BF3D91-2112-9645-601F-85AD15F1B519}"/>
              </a:ext>
            </a:extLst>
          </p:cNvPr>
          <p:cNvSpPr txBox="1">
            <a:spLocks noChangeArrowheads="1"/>
          </p:cNvSpPr>
          <p:nvPr/>
        </p:nvSpPr>
        <p:spPr bwMode="auto">
          <a:xfrm>
            <a:off x="1096963" y="208121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266700" indent="-2667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FF0000"/>
              </a:buClr>
              <a:buFont typeface="Wingdings" panose="05000000000000000000" pitchFamily="2" charset="2"/>
              <a:buChar char=""/>
            </a:pPr>
            <a:r>
              <a:rPr lang="es-ES" altLang="es-ES" sz="2000" dirty="0">
                <a:solidFill>
                  <a:srgbClr val="404040"/>
                </a:solidFill>
                <a:latin typeface="Cambria" panose="02040503050406030204" pitchFamily="18" charset="0"/>
              </a:rPr>
              <a:t>Se calcula que las mujeres podrían aumentar la productividad de los cultivos un 20-30% si tuvieran el mismo acceso a los recursos económicos y agrícolas que los hombres. </a:t>
            </a:r>
          </a:p>
          <a:p>
            <a:pPr algn="just" hangingPunct="1">
              <a:lnSpc>
                <a:spcPct val="100000"/>
              </a:lnSpc>
              <a:buClrTx/>
              <a:buFontTx/>
              <a:buNone/>
            </a:pPr>
            <a:endParaRPr lang="es-ES" altLang="es-ES" sz="2000" dirty="0">
              <a:solidFill>
                <a:srgbClr val="404040"/>
              </a:solidFill>
              <a:latin typeface="Cambria" panose="02040503050406030204" pitchFamily="18" charset="0"/>
            </a:endParaRPr>
          </a:p>
          <a:p>
            <a:pPr algn="just" hangingPunct="1">
              <a:lnSpc>
                <a:spcPct val="100000"/>
              </a:lnSpc>
              <a:buClr>
                <a:srgbClr val="FF0000"/>
              </a:buClr>
              <a:buFont typeface="Wingdings" panose="05000000000000000000" pitchFamily="2" charset="2"/>
              <a:buChar char=""/>
            </a:pPr>
            <a:r>
              <a:rPr lang="es-ES" altLang="es-ES" sz="2000" dirty="0">
                <a:solidFill>
                  <a:srgbClr val="404040"/>
                </a:solidFill>
                <a:latin typeface="Cambria" panose="02040503050406030204" pitchFamily="18" charset="0"/>
              </a:rPr>
              <a:t>La igualdad de género fomenta que las mujeres jóvenes y las niñas se quieran dedicar a la agricultura y a la agroindustria, contribuyendo así a la vitalidad e innovación del sector.</a:t>
            </a:r>
          </a:p>
          <a:p>
            <a:pPr algn="just" hangingPunct="1">
              <a:lnSpc>
                <a:spcPct val="100000"/>
              </a:lnSpc>
              <a:buClrTx/>
              <a:buFontTx/>
              <a:buNone/>
            </a:pPr>
            <a:endParaRPr lang="es-ES" altLang="es-ES" sz="2000" dirty="0">
              <a:solidFill>
                <a:srgbClr val="404040"/>
              </a:solidFill>
              <a:latin typeface="Cambria" panose="02040503050406030204" pitchFamily="18" charset="0"/>
            </a:endParaRPr>
          </a:p>
          <a:p>
            <a:pPr algn="just" hangingPunct="1">
              <a:lnSpc>
                <a:spcPct val="100000"/>
              </a:lnSpc>
              <a:buClr>
                <a:srgbClr val="FF0000"/>
              </a:buClr>
              <a:buFont typeface="Wingdings" panose="05000000000000000000" pitchFamily="2" charset="2"/>
              <a:buChar char=""/>
            </a:pPr>
            <a:r>
              <a:rPr lang="es-ES" altLang="es-ES" sz="2000" dirty="0">
                <a:solidFill>
                  <a:srgbClr val="404040"/>
                </a:solidFill>
                <a:latin typeface="Cambria" panose="02040503050406030204" pitchFamily="18" charset="0"/>
              </a:rPr>
              <a:t>En el mundo rural, las mujeres suelen tener conocimientos de prácticas tradicionales relacionadas con la agricultura sostenible, la conservación de semillas, los patrones climáticos y la gestión de recursos naturales. Así, pueden ayudar a mejorar la resiliencia de los sistemas agrícolas. </a:t>
            </a:r>
          </a:p>
        </p:txBody>
      </p:sp>
      <p:pic>
        <p:nvPicPr>
          <p:cNvPr id="16387" name="Picture 3">
            <a:extLst>
              <a:ext uri="{FF2B5EF4-FFF2-40B4-BE49-F238E27FC236}">
                <a16:creationId xmlns:a16="http://schemas.microsoft.com/office/drawing/2014/main" id="{8BB535E8-9649-B21D-3FEF-C082F0187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513" y="681038"/>
            <a:ext cx="1004887" cy="1004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34963755-0DE5-F929-7606-0F0895D1FAA2}"/>
              </a:ext>
            </a:extLst>
          </p:cNvPr>
          <p:cNvSpPr>
            <a:spLocks noGrp="1" noChangeArrowheads="1"/>
          </p:cNvSpPr>
          <p:nvPr>
            <p:ph type="title"/>
          </p:nvPr>
        </p:nvSpPr>
        <p:spPr>
          <a:xfrm>
            <a:off x="628650" y="287338"/>
            <a:ext cx="10058400" cy="1274762"/>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5: Contribución de la Agricultura</a:t>
            </a:r>
          </a:p>
        </p:txBody>
      </p:sp>
      <p:sp>
        <p:nvSpPr>
          <p:cNvPr id="17410" name="Text Box 2">
            <a:extLst>
              <a:ext uri="{FF2B5EF4-FFF2-40B4-BE49-F238E27FC236}">
                <a16:creationId xmlns:a16="http://schemas.microsoft.com/office/drawing/2014/main" id="{49AEF0FA-F15A-A35C-AFFC-11EF60237970}"/>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361950" indent="-36195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50"/>
              </a:spcBef>
              <a:spcAft>
                <a:spcPts val="250"/>
              </a:spcAft>
              <a:buClrTx/>
              <a:buFontTx/>
              <a:buNone/>
            </a:pPr>
            <a:r>
              <a:rPr lang="es-ES" altLang="es-ES" sz="2000" b="1" u="sng">
                <a:solidFill>
                  <a:srgbClr val="404040"/>
                </a:solidFill>
                <a:latin typeface="Cambria" panose="02040503050406030204" pitchFamily="18" charset="0"/>
              </a:rPr>
              <a:t>¿Qué se puede hacer?</a:t>
            </a:r>
          </a:p>
          <a:p>
            <a:pPr hangingPunct="1">
              <a:lnSpc>
                <a:spcPct val="90000"/>
              </a:lnSpc>
              <a:spcBef>
                <a:spcPts val="1250"/>
              </a:spcBef>
              <a:spcAft>
                <a:spcPts val="250"/>
              </a:spcAft>
              <a:buClr>
                <a:srgbClr val="FF0000"/>
              </a:buClr>
              <a:buFont typeface="Wingdings" panose="05000000000000000000" pitchFamily="2" charset="2"/>
              <a:buChar char=""/>
            </a:pPr>
            <a:r>
              <a:rPr lang="es-ES" altLang="es-ES" sz="2000" b="1">
                <a:solidFill>
                  <a:srgbClr val="FF0000"/>
                </a:solidFill>
                <a:latin typeface="Cambria" panose="02040503050406030204" pitchFamily="18" charset="0"/>
              </a:rPr>
              <a:t>Desarrollar</a:t>
            </a:r>
            <a:r>
              <a:rPr lang="es-ES" altLang="es-ES" sz="2000">
                <a:solidFill>
                  <a:srgbClr val="404040"/>
                </a:solidFill>
                <a:latin typeface="Cambria" panose="02040503050406030204" pitchFamily="18" charset="0"/>
              </a:rPr>
              <a:t> e</a:t>
            </a:r>
            <a:r>
              <a:rPr lang="es-ES" altLang="es-ES" sz="2000" b="1">
                <a:solidFill>
                  <a:srgbClr val="FF0000"/>
                </a:solidFill>
                <a:latin typeface="Cambria" panose="02040503050406030204" pitchFamily="18" charset="0"/>
              </a:rPr>
              <a:t> implementar </a:t>
            </a:r>
            <a:r>
              <a:rPr lang="es-ES" altLang="es-ES" sz="2000">
                <a:solidFill>
                  <a:srgbClr val="404040"/>
                </a:solidFill>
                <a:latin typeface="Cambria" panose="02040503050406030204" pitchFamily="18" charset="0"/>
              </a:rPr>
              <a:t>políticas agrícolas con perspectiva de género que tengan en cuenta las necesidades y los derechos de las mujeres.</a:t>
            </a:r>
          </a:p>
          <a:p>
            <a:pPr hangingPunct="1">
              <a:lnSpc>
                <a:spcPct val="90000"/>
              </a:lnSpc>
              <a:spcBef>
                <a:spcPts val="1250"/>
              </a:spcBef>
              <a:spcAft>
                <a:spcPts val="250"/>
              </a:spcAft>
              <a:buClrTx/>
              <a:buFontTx/>
              <a:buNone/>
            </a:pPr>
            <a:endParaRPr lang="es-ES" altLang="es-ES" sz="2000" b="1">
              <a:solidFill>
                <a:srgbClr val="FF0000"/>
              </a:solidFill>
              <a:latin typeface="Cambria" panose="02040503050406030204" pitchFamily="18" charset="0"/>
            </a:endParaRPr>
          </a:p>
          <a:p>
            <a:pPr hangingPunct="1">
              <a:lnSpc>
                <a:spcPct val="90000"/>
              </a:lnSpc>
              <a:spcBef>
                <a:spcPts val="1250"/>
              </a:spcBef>
              <a:spcAft>
                <a:spcPts val="250"/>
              </a:spcAft>
              <a:buClr>
                <a:srgbClr val="FF0000"/>
              </a:buClr>
              <a:buFont typeface="Wingdings" panose="05000000000000000000" pitchFamily="2" charset="2"/>
              <a:buChar char=""/>
            </a:pPr>
            <a:r>
              <a:rPr lang="es-ES" altLang="es-ES" sz="2000" b="1">
                <a:solidFill>
                  <a:srgbClr val="FF0000"/>
                </a:solidFill>
                <a:latin typeface="Cambria" panose="02040503050406030204" pitchFamily="18" charset="0"/>
              </a:rPr>
              <a:t>Facilitar el acceso de las mujeres </a:t>
            </a:r>
            <a:r>
              <a:rPr lang="es-ES" altLang="es-ES" sz="2000">
                <a:solidFill>
                  <a:srgbClr val="404040"/>
                </a:solidFill>
                <a:latin typeface="Cambria" panose="02040503050406030204" pitchFamily="18" charset="0"/>
              </a:rPr>
              <a:t>a los mercados, servicios financieros, plantas de procesado y cadenas de valor, permitiéndoles ganar un precio justo por sus productos.</a:t>
            </a:r>
          </a:p>
          <a:p>
            <a:pPr hangingPunct="1">
              <a:lnSpc>
                <a:spcPct val="90000"/>
              </a:lnSpc>
              <a:spcBef>
                <a:spcPts val="1250"/>
              </a:spcBef>
              <a:spcAft>
                <a:spcPts val="250"/>
              </a:spcAft>
              <a:buClrTx/>
              <a:buFontTx/>
              <a:buNone/>
            </a:pPr>
            <a:endParaRPr lang="es-ES" altLang="es-ES" sz="2000">
              <a:solidFill>
                <a:srgbClr val="404040"/>
              </a:solidFill>
              <a:latin typeface="Cambria" panose="02040503050406030204" pitchFamily="18" charset="0"/>
            </a:endParaRPr>
          </a:p>
          <a:p>
            <a:pPr hangingPunct="1">
              <a:lnSpc>
                <a:spcPct val="90000"/>
              </a:lnSpc>
              <a:spcBef>
                <a:spcPts val="1250"/>
              </a:spcBef>
              <a:spcAft>
                <a:spcPts val="250"/>
              </a:spcAft>
              <a:buClr>
                <a:srgbClr val="FF0000"/>
              </a:buClr>
              <a:buFont typeface="Wingdings" panose="05000000000000000000" pitchFamily="2" charset="2"/>
              <a:buChar char=""/>
            </a:pPr>
            <a:r>
              <a:rPr lang="es-ES" altLang="es-ES" sz="2000" b="1">
                <a:solidFill>
                  <a:srgbClr val="FF0000"/>
                </a:solidFill>
                <a:latin typeface="Cambria" panose="02040503050406030204" pitchFamily="18" charset="0"/>
              </a:rPr>
              <a:t>Crear conciencia </a:t>
            </a:r>
            <a:r>
              <a:rPr lang="es-ES" altLang="es-ES" sz="2000">
                <a:solidFill>
                  <a:srgbClr val="404040"/>
                </a:solidFill>
                <a:latin typeface="Cambria" panose="02040503050406030204" pitchFamily="18" charset="0"/>
              </a:rPr>
              <a:t>y trabajar para reducir la violencia de género en las comunidades agrícolas, creando ambientes que sean seguros y respetuosos con las mujeres.</a:t>
            </a:r>
          </a:p>
        </p:txBody>
      </p:sp>
      <p:pic>
        <p:nvPicPr>
          <p:cNvPr id="17411" name="Picture 3">
            <a:extLst>
              <a:ext uri="{FF2B5EF4-FFF2-40B4-BE49-F238E27FC236}">
                <a16:creationId xmlns:a16="http://schemas.microsoft.com/office/drawing/2014/main" id="{D846BA84-9003-F90C-7239-918A1C27C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513" y="681038"/>
            <a:ext cx="1004887" cy="1004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5000377F-D35D-41C1-3CC9-280A5252A443}"/>
              </a:ext>
            </a:extLst>
          </p:cNvPr>
          <p:cNvSpPr>
            <a:spLocks noGrp="1" noChangeArrowheads="1"/>
          </p:cNvSpPr>
          <p:nvPr>
            <p:ph type="title"/>
          </p:nvPr>
        </p:nvSpPr>
        <p:spPr>
          <a:xfrm>
            <a:off x="982663" y="219075"/>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6:	Agua Limpia y Saneamiento</a:t>
            </a:r>
          </a:p>
        </p:txBody>
      </p:sp>
      <p:sp>
        <p:nvSpPr>
          <p:cNvPr id="18434" name="Text Box 2">
            <a:extLst>
              <a:ext uri="{FF2B5EF4-FFF2-40B4-BE49-F238E27FC236}">
                <a16:creationId xmlns:a16="http://schemas.microsoft.com/office/drawing/2014/main" id="{660158BF-840F-6309-361E-2775B310D9AD}"/>
              </a:ext>
            </a:extLst>
          </p:cNvPr>
          <p:cNvSpPr txBox="1">
            <a:spLocks noChangeArrowheads="1"/>
          </p:cNvSpPr>
          <p:nvPr/>
        </p:nvSpPr>
        <p:spPr bwMode="auto">
          <a:xfrm>
            <a:off x="1096963" y="1854547"/>
            <a:ext cx="10529887"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8425" indent="-9842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50"/>
              </a:spcBef>
              <a:spcAft>
                <a:spcPts val="250"/>
              </a:spcAft>
              <a:buClr>
                <a:srgbClr val="99CB38"/>
              </a:buClr>
              <a:buFont typeface="Calibri" panose="020F0502020204030204" pitchFamily="34" charset="0"/>
              <a:buChar char=" "/>
            </a:pPr>
            <a:r>
              <a:rPr lang="es-ES" altLang="es-ES" sz="1600" b="1" dirty="0">
                <a:solidFill>
                  <a:srgbClr val="00ADD8"/>
                </a:solidFill>
                <a:latin typeface="Cambria" panose="02040503050406030204" pitchFamily="18" charset="0"/>
              </a:rPr>
              <a:t>ODS 6: Garantizar la disponibilidad y la gestión sostenible del agua y el saneamiento para todos.</a:t>
            </a:r>
          </a:p>
          <a:p>
            <a:pPr algn="just" hangingPunct="1">
              <a:lnSpc>
                <a:spcPct val="100000"/>
              </a:lnSpc>
              <a:buClr>
                <a:srgbClr val="99CB38"/>
              </a:buClr>
              <a:buFont typeface="Calibri" panose="020F0502020204030204" pitchFamily="34" charset="0"/>
              <a:buChar char=" "/>
            </a:pPr>
            <a:r>
              <a:rPr lang="es-ES" altLang="es-ES" sz="1600" dirty="0">
                <a:solidFill>
                  <a:srgbClr val="404040"/>
                </a:solidFill>
                <a:latin typeface="Cambria" panose="02040503050406030204" pitchFamily="18" charset="0"/>
              </a:rPr>
              <a:t> </a:t>
            </a:r>
          </a:p>
          <a:p>
            <a:pPr marL="288925" indent="-288925" algn="just" hangingPunct="1">
              <a:lnSpc>
                <a:spcPct val="100000"/>
              </a:lnSpc>
              <a:buClr>
                <a:srgbClr val="00ADD8"/>
              </a:buClr>
              <a:buFont typeface="Wingdings" panose="05000000000000000000" pitchFamily="2" charset="2"/>
              <a:buChar char=""/>
            </a:pPr>
            <a:r>
              <a:rPr lang="es-ES" altLang="es-ES" sz="1600" dirty="0">
                <a:solidFill>
                  <a:srgbClr val="404040"/>
                </a:solidFill>
                <a:latin typeface="Cambria" panose="02040503050406030204" pitchFamily="18" charset="0"/>
              </a:rPr>
              <a:t>El </a:t>
            </a:r>
            <a:r>
              <a:rPr lang="es-ES" altLang="es-ES" sz="1600" b="1" dirty="0">
                <a:solidFill>
                  <a:srgbClr val="066EA0"/>
                </a:solidFill>
                <a:latin typeface="Cambria" panose="02040503050406030204" pitchFamily="18" charset="0"/>
              </a:rPr>
              <a:t>70% de la extracción de agua global </a:t>
            </a:r>
            <a:r>
              <a:rPr lang="es-ES" altLang="es-ES" sz="1600" dirty="0">
                <a:solidFill>
                  <a:srgbClr val="404040"/>
                </a:solidFill>
                <a:latin typeface="Cambria" panose="02040503050406030204" pitchFamily="18" charset="0"/>
              </a:rPr>
              <a:t>va destinada al sector agrícola. Como se espera que la demanda de producción de alimentos crezca hasta un 70% de aquí a 2050, asegurar los recursos hídricos es esencial. </a:t>
            </a:r>
          </a:p>
          <a:p>
            <a:pPr algn="just" hangingPunct="1">
              <a:lnSpc>
                <a:spcPct val="100000"/>
              </a:lnSpc>
              <a:buClrTx/>
              <a:buFontTx/>
              <a:buNone/>
            </a:pPr>
            <a:endParaRPr lang="es-ES" altLang="es-ES" sz="1600" dirty="0">
              <a:solidFill>
                <a:srgbClr val="404040"/>
              </a:solidFill>
              <a:latin typeface="Cambria" panose="02040503050406030204" pitchFamily="18" charset="0"/>
            </a:endParaRPr>
          </a:p>
          <a:p>
            <a:pPr marL="288925" indent="-288925" algn="just" hangingPunct="1">
              <a:lnSpc>
                <a:spcPct val="100000"/>
              </a:lnSpc>
              <a:buClr>
                <a:srgbClr val="00ADD8"/>
              </a:buClr>
              <a:buFont typeface="Wingdings" panose="05000000000000000000" pitchFamily="2" charset="2"/>
              <a:buChar char=""/>
            </a:pPr>
            <a:r>
              <a:rPr lang="es-ES" altLang="es-ES" sz="1600" dirty="0">
                <a:solidFill>
                  <a:srgbClr val="404040"/>
                </a:solidFill>
                <a:latin typeface="Cambria" panose="02040503050406030204" pitchFamily="18" charset="0"/>
              </a:rPr>
              <a:t>El uso de fertilizantes, pesticidas y otros productos agroquímicos es una grave amenaza para las masas de agua. Si no se gestionan adecuadamente, se pueden filtrar a las aguas subterráneas o superficiales, afectando a los seres humanos y al medio ambiente. </a:t>
            </a:r>
          </a:p>
          <a:p>
            <a:pPr algn="just" hangingPunct="1">
              <a:lnSpc>
                <a:spcPct val="100000"/>
              </a:lnSpc>
              <a:buClrTx/>
              <a:buFontTx/>
              <a:buNone/>
            </a:pPr>
            <a:endParaRPr lang="es-ES" altLang="es-ES" sz="1600" dirty="0">
              <a:solidFill>
                <a:srgbClr val="404040"/>
              </a:solidFill>
              <a:latin typeface="Cambria" panose="02040503050406030204" pitchFamily="18" charset="0"/>
            </a:endParaRPr>
          </a:p>
          <a:p>
            <a:pPr marL="288925" indent="-288925" algn="just" hangingPunct="1">
              <a:lnSpc>
                <a:spcPct val="100000"/>
              </a:lnSpc>
              <a:buClr>
                <a:srgbClr val="00ADD8"/>
              </a:buClr>
              <a:buFont typeface="Wingdings" panose="05000000000000000000" pitchFamily="2" charset="2"/>
              <a:buChar char=""/>
            </a:pPr>
            <a:r>
              <a:rPr lang="es-ES" altLang="es-ES" sz="1600" dirty="0">
                <a:solidFill>
                  <a:srgbClr val="404040"/>
                </a:solidFill>
                <a:latin typeface="Cambria" panose="02040503050406030204" pitchFamily="18" charset="0"/>
              </a:rPr>
              <a:t>Los agricultores pueden usar tecnologías de bajo coste para ahorrar agua, como cosechar la lluvia, el riego por goteo y plantar variedades resistentes a la sequía, y así gestionar bien los recursos locales. </a:t>
            </a:r>
          </a:p>
          <a:p>
            <a:pPr algn="just" hangingPunct="1">
              <a:lnSpc>
                <a:spcPct val="100000"/>
              </a:lnSpc>
              <a:buClrTx/>
              <a:buFontTx/>
              <a:buNone/>
            </a:pPr>
            <a:endParaRPr lang="es-ES" altLang="es-ES" sz="1600" dirty="0">
              <a:solidFill>
                <a:srgbClr val="404040"/>
              </a:solidFill>
              <a:latin typeface="Cambria" panose="02040503050406030204" pitchFamily="18" charset="0"/>
            </a:endParaRPr>
          </a:p>
          <a:p>
            <a:pPr marL="288925" indent="-288925" algn="just" hangingPunct="1">
              <a:lnSpc>
                <a:spcPct val="100000"/>
              </a:lnSpc>
              <a:buClr>
                <a:srgbClr val="00ADD8"/>
              </a:buClr>
              <a:buFont typeface="Wingdings" panose="05000000000000000000" pitchFamily="2" charset="2"/>
              <a:buChar char=""/>
            </a:pPr>
            <a:r>
              <a:rPr lang="es-ES" altLang="es-ES" sz="1600" dirty="0">
                <a:solidFill>
                  <a:srgbClr val="404040"/>
                </a:solidFill>
                <a:latin typeface="Cambria" panose="02040503050406030204" pitchFamily="18" charset="0"/>
              </a:rPr>
              <a:t>Las aguas residuales depuradas se pueden usar para la mayoría de cultivos y podrían regar un 15% de toda la superficie irrigada.</a:t>
            </a:r>
          </a:p>
          <a:p>
            <a:pPr algn="just" hangingPunct="1">
              <a:lnSpc>
                <a:spcPct val="100000"/>
              </a:lnSpc>
              <a:buClrTx/>
              <a:buFontTx/>
              <a:buNone/>
            </a:pPr>
            <a:endParaRPr lang="es-ES" altLang="es-ES" sz="1600" dirty="0">
              <a:solidFill>
                <a:srgbClr val="404040"/>
              </a:solidFill>
              <a:latin typeface="Cambria" panose="02040503050406030204" pitchFamily="18" charset="0"/>
            </a:endParaRPr>
          </a:p>
          <a:p>
            <a:pPr marL="288925" indent="-288925" algn="just" hangingPunct="1">
              <a:lnSpc>
                <a:spcPct val="100000"/>
              </a:lnSpc>
              <a:buClr>
                <a:srgbClr val="00ADD8"/>
              </a:buClr>
              <a:buFont typeface="Wingdings" panose="05000000000000000000" pitchFamily="2" charset="2"/>
              <a:buChar char=""/>
            </a:pPr>
            <a:r>
              <a:rPr lang="es-ES" altLang="es-ES" sz="1600" dirty="0">
                <a:solidFill>
                  <a:srgbClr val="404040"/>
                </a:solidFill>
                <a:latin typeface="Cambria" panose="02040503050406030204" pitchFamily="18" charset="0"/>
              </a:rPr>
              <a:t>Hay nuevas tecnologías que dan información precisa del momento y la cantidad de riego necesaria en cada fase del cultivo en base al clima y a datos de los cultivos obtenidos mediante teledetección. </a:t>
            </a:r>
          </a:p>
        </p:txBody>
      </p:sp>
      <p:pic>
        <p:nvPicPr>
          <p:cNvPr id="18435" name="Picture 3">
            <a:extLst>
              <a:ext uri="{FF2B5EF4-FFF2-40B4-BE49-F238E27FC236}">
                <a16:creationId xmlns:a16="http://schemas.microsoft.com/office/drawing/2014/main" id="{2AC4390C-B6E4-BE22-6729-462E7A278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7325" y="836613"/>
            <a:ext cx="833438" cy="833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08C673BE-E212-CE3F-8294-C1BEDF90DE8A}"/>
              </a:ext>
            </a:extLst>
          </p:cNvPr>
          <p:cNvSpPr>
            <a:spLocks noGrp="1" noChangeArrowheads="1"/>
          </p:cNvSpPr>
          <p:nvPr>
            <p:ph type="title"/>
          </p:nvPr>
        </p:nvSpPr>
        <p:spPr>
          <a:xfrm>
            <a:off x="865188" y="377825"/>
            <a:ext cx="10058400" cy="1255713"/>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6: Agua Limpia y Saneamiento</a:t>
            </a:r>
          </a:p>
        </p:txBody>
      </p:sp>
      <p:pic>
        <p:nvPicPr>
          <p:cNvPr id="19458" name="Picture 2">
            <a:extLst>
              <a:ext uri="{FF2B5EF4-FFF2-40B4-BE49-F238E27FC236}">
                <a16:creationId xmlns:a16="http://schemas.microsoft.com/office/drawing/2014/main" id="{28B065FF-7769-BF46-3ED5-0B97612D5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3688" y="693738"/>
            <a:ext cx="9398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459" name="Group 3">
            <a:extLst>
              <a:ext uri="{FF2B5EF4-FFF2-40B4-BE49-F238E27FC236}">
                <a16:creationId xmlns:a16="http://schemas.microsoft.com/office/drawing/2014/main" id="{B898BE78-F8BF-5C01-29AF-D624ACB382E1}"/>
              </a:ext>
            </a:extLst>
          </p:cNvPr>
          <p:cNvGraphicFramePr>
            <a:graphicFrameLocks noGrp="1"/>
          </p:cNvGraphicFramePr>
          <p:nvPr>
            <p:extLst>
              <p:ext uri="{D42A27DB-BD31-4B8C-83A1-F6EECF244321}">
                <p14:modId xmlns:p14="http://schemas.microsoft.com/office/powerpoint/2010/main" val="2933563515"/>
              </p:ext>
            </p:extLst>
          </p:nvPr>
        </p:nvGraphicFramePr>
        <p:xfrm>
          <a:off x="900113" y="2332038"/>
          <a:ext cx="10590212" cy="1990727"/>
        </p:xfrm>
        <a:graphic>
          <a:graphicData uri="http://schemas.openxmlformats.org/drawingml/2006/table">
            <a:tbl>
              <a:tblPr/>
              <a:tblGrid>
                <a:gridCol w="5445125">
                  <a:extLst>
                    <a:ext uri="{9D8B030D-6E8A-4147-A177-3AD203B41FA5}">
                      <a16:colId xmlns:a16="http://schemas.microsoft.com/office/drawing/2014/main" val="479156466"/>
                    </a:ext>
                  </a:extLst>
                </a:gridCol>
                <a:gridCol w="1312862">
                  <a:extLst>
                    <a:ext uri="{9D8B030D-6E8A-4147-A177-3AD203B41FA5}">
                      <a16:colId xmlns:a16="http://schemas.microsoft.com/office/drawing/2014/main" val="4178704158"/>
                    </a:ext>
                  </a:extLst>
                </a:gridCol>
                <a:gridCol w="928688">
                  <a:extLst>
                    <a:ext uri="{9D8B030D-6E8A-4147-A177-3AD203B41FA5}">
                      <a16:colId xmlns:a16="http://schemas.microsoft.com/office/drawing/2014/main" val="3873669060"/>
                    </a:ext>
                  </a:extLst>
                </a:gridCol>
                <a:gridCol w="963612">
                  <a:extLst>
                    <a:ext uri="{9D8B030D-6E8A-4147-A177-3AD203B41FA5}">
                      <a16:colId xmlns:a16="http://schemas.microsoft.com/office/drawing/2014/main" val="1932854453"/>
                    </a:ext>
                  </a:extLst>
                </a:gridCol>
                <a:gridCol w="954088">
                  <a:extLst>
                    <a:ext uri="{9D8B030D-6E8A-4147-A177-3AD203B41FA5}">
                      <a16:colId xmlns:a16="http://schemas.microsoft.com/office/drawing/2014/main" val="3142933264"/>
                    </a:ext>
                  </a:extLst>
                </a:gridCol>
                <a:gridCol w="985837">
                  <a:extLst>
                    <a:ext uri="{9D8B030D-6E8A-4147-A177-3AD203B41FA5}">
                      <a16:colId xmlns:a16="http://schemas.microsoft.com/office/drawing/2014/main" val="3516912017"/>
                    </a:ext>
                  </a:extLst>
                </a:gridCol>
              </a:tblGrid>
              <a:tr h="896938">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Indicador</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Objetivo a Largo Plazo</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Chipre</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Grecia</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España</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Italia</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extLst>
                  <a:ext uri="{0D108BD9-81ED-4DB2-BD59-A6C34878D82A}">
                    <a16:rowId xmlns:a16="http://schemas.microsoft.com/office/drawing/2014/main" val="162683129"/>
                  </a:ext>
                </a:extLst>
              </a:tr>
              <a:tr h="360363">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Extracción de Agua Dulce </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12,5</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27,61</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40,18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2,5</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30</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extLst>
                  <a:ext uri="{0D108BD9-81ED-4DB2-BD59-A6C34878D82A}">
                    <a16:rowId xmlns:a16="http://schemas.microsoft.com/office/drawing/2014/main" val="1743883433"/>
                  </a:ext>
                </a:extLst>
              </a:tr>
              <a:tr h="366713">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Aguas Residuales Antrópicas que se Tratan</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FF5E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100</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FF5E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BFBF"/>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81,66</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91,14</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58,75</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extLst>
                  <a:ext uri="{0D108BD9-81ED-4DB2-BD59-A6C34878D82A}">
                    <a16:rowId xmlns:a16="http://schemas.microsoft.com/office/drawing/2014/main" val="1542812611"/>
                  </a:ext>
                </a:extLst>
              </a:tr>
              <a:tr h="366713">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Escasez de Agua Representada por su Importación</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100</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BFBF"/>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3.365</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2.384</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3.058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extLst>
                  <a:ext uri="{0D108BD9-81ED-4DB2-BD59-A6C34878D82A}">
                    <a16:rowId xmlns:a16="http://schemas.microsoft.com/office/drawing/2014/main" val="3449651048"/>
                  </a:ext>
                </a:extLst>
              </a:tr>
            </a:tbl>
          </a:graphicData>
        </a:graphic>
      </p:graphicFrame>
      <p:graphicFrame>
        <p:nvGraphicFramePr>
          <p:cNvPr id="19542" name="Group 86">
            <a:extLst>
              <a:ext uri="{FF2B5EF4-FFF2-40B4-BE49-F238E27FC236}">
                <a16:creationId xmlns:a16="http://schemas.microsoft.com/office/drawing/2014/main" id="{FA0063DF-7257-BFA7-C08E-5A418C11653D}"/>
              </a:ext>
            </a:extLst>
          </p:cNvPr>
          <p:cNvGraphicFramePr>
            <a:graphicFrameLocks noGrp="1"/>
          </p:cNvGraphicFramePr>
          <p:nvPr/>
        </p:nvGraphicFramePr>
        <p:xfrm>
          <a:off x="3378200" y="4738688"/>
          <a:ext cx="5195888" cy="1235075"/>
        </p:xfrm>
        <a:graphic>
          <a:graphicData uri="http://schemas.openxmlformats.org/drawingml/2006/table">
            <a:tbl>
              <a:tblPr/>
              <a:tblGrid>
                <a:gridCol w="1298575">
                  <a:extLst>
                    <a:ext uri="{9D8B030D-6E8A-4147-A177-3AD203B41FA5}">
                      <a16:colId xmlns:a16="http://schemas.microsoft.com/office/drawing/2014/main" val="2101116924"/>
                    </a:ext>
                  </a:extLst>
                </a:gridCol>
                <a:gridCol w="1300163">
                  <a:extLst>
                    <a:ext uri="{9D8B030D-6E8A-4147-A177-3AD203B41FA5}">
                      <a16:colId xmlns:a16="http://schemas.microsoft.com/office/drawing/2014/main" val="1667254459"/>
                    </a:ext>
                  </a:extLst>
                </a:gridCol>
                <a:gridCol w="1298575">
                  <a:extLst>
                    <a:ext uri="{9D8B030D-6E8A-4147-A177-3AD203B41FA5}">
                      <a16:colId xmlns:a16="http://schemas.microsoft.com/office/drawing/2014/main" val="637772375"/>
                    </a:ext>
                  </a:extLst>
                </a:gridCol>
                <a:gridCol w="1298575">
                  <a:extLst>
                    <a:ext uri="{9D8B030D-6E8A-4147-A177-3AD203B41FA5}">
                      <a16:colId xmlns:a16="http://schemas.microsoft.com/office/drawing/2014/main" val="2545308582"/>
                    </a:ext>
                  </a:extLst>
                </a:gridCol>
              </a:tblGrid>
              <a:tr h="30480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4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endParaRP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C2E08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4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endParaRP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FFF00"/>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4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endParaRP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4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endParaRP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5243B"/>
                    </a:solidFill>
                  </a:tcPr>
                </a:tc>
                <a:extLst>
                  <a:ext uri="{0D108BD9-81ED-4DB2-BD59-A6C34878D82A}">
                    <a16:rowId xmlns:a16="http://schemas.microsoft.com/office/drawing/2014/main" val="487187582"/>
                  </a:ext>
                </a:extLst>
              </a:tr>
              <a:tr h="930275">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Según lo planeado o haber logrado el ODS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Todavía hay problemas</a:t>
                      </a:r>
                    </a:p>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Todavía hay problemas significativos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Todavía hay problemas graves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extLst>
                  <a:ext uri="{0D108BD9-81ED-4DB2-BD59-A6C34878D82A}">
                    <a16:rowId xmlns:a16="http://schemas.microsoft.com/office/drawing/2014/main" val="2574445538"/>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1B61C13-BBE6-DB28-E927-301C347BAA96}"/>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7: Energía Asequible </a:t>
            </a:r>
            <a:br>
              <a:rPr lang="es-ES" altLang="es-ES" sz="4400">
                <a:solidFill>
                  <a:srgbClr val="404040"/>
                </a:solidFill>
                <a:latin typeface="Cambria" panose="02040503050406030204" pitchFamily="18" charset="0"/>
              </a:rPr>
            </a:br>
            <a:r>
              <a:rPr lang="es-ES" altLang="es-ES" sz="4400">
                <a:solidFill>
                  <a:srgbClr val="404040"/>
                </a:solidFill>
                <a:latin typeface="Cambria" panose="02040503050406030204" pitchFamily="18" charset="0"/>
              </a:rPr>
              <a:t>y No Contaminante</a:t>
            </a:r>
          </a:p>
        </p:txBody>
      </p:sp>
      <p:sp>
        <p:nvSpPr>
          <p:cNvPr id="20482" name="Text Box 2">
            <a:extLst>
              <a:ext uri="{FF2B5EF4-FFF2-40B4-BE49-F238E27FC236}">
                <a16:creationId xmlns:a16="http://schemas.microsoft.com/office/drawing/2014/main" id="{F280C4C8-D42B-0BC3-9765-A5332C464C28}"/>
              </a:ext>
            </a:extLst>
          </p:cNvPr>
          <p:cNvSpPr txBox="1">
            <a:spLocks noChangeArrowheads="1"/>
          </p:cNvSpPr>
          <p:nvPr/>
        </p:nvSpPr>
        <p:spPr bwMode="auto">
          <a:xfrm>
            <a:off x="1096963" y="1700808"/>
            <a:ext cx="10058400" cy="421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107950" indent="-10795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50"/>
              </a:spcBef>
              <a:spcAft>
                <a:spcPts val="250"/>
              </a:spcAft>
              <a:buClr>
                <a:srgbClr val="99CB38"/>
              </a:buClr>
              <a:buFont typeface="Calibri" panose="020F0502020204030204" pitchFamily="34" charset="0"/>
              <a:buChar char=" "/>
            </a:pPr>
            <a:r>
              <a:rPr lang="es-ES" altLang="es-ES" sz="1600" b="1" dirty="0">
                <a:solidFill>
                  <a:srgbClr val="FDB714"/>
                </a:solidFill>
                <a:latin typeface="Cambria" panose="02040503050406030204" pitchFamily="18" charset="0"/>
              </a:rPr>
              <a:t>ODS 7: Garantizar el acceso a  una energía asequible, fiable, sostenible y moderna para todos.</a:t>
            </a:r>
          </a:p>
          <a:p>
            <a:pPr marL="314325" indent="-314325" algn="just" hangingPunct="1">
              <a:lnSpc>
                <a:spcPct val="120000"/>
              </a:lnSpc>
              <a:buClr>
                <a:srgbClr val="FDB714"/>
              </a:buClr>
              <a:buFont typeface="Wingdings" panose="05000000000000000000" pitchFamily="2" charset="2"/>
              <a:buChar char=""/>
            </a:pPr>
            <a:r>
              <a:rPr lang="es-ES" altLang="es-ES" sz="1600" dirty="0">
                <a:solidFill>
                  <a:srgbClr val="404040"/>
                </a:solidFill>
                <a:latin typeface="Cambria" panose="02040503050406030204" pitchFamily="18" charset="0"/>
              </a:rPr>
              <a:t>La producción alimentaria exige varios tipos de energía a lo largo del proceso: uso de maquinaria, riego, transporte y procesado de alimentos. </a:t>
            </a:r>
          </a:p>
          <a:p>
            <a:pPr algn="just" hangingPunct="1">
              <a:lnSpc>
                <a:spcPct val="120000"/>
              </a:lnSpc>
              <a:buClrTx/>
              <a:buFontTx/>
              <a:buNone/>
            </a:pPr>
            <a:endParaRPr lang="es-ES" altLang="es-ES" sz="1600" dirty="0">
              <a:solidFill>
                <a:srgbClr val="404040"/>
              </a:solidFill>
              <a:latin typeface="Cambria" panose="02040503050406030204" pitchFamily="18" charset="0"/>
            </a:endParaRPr>
          </a:p>
          <a:p>
            <a:pPr algn="just" hangingPunct="1">
              <a:lnSpc>
                <a:spcPct val="120000"/>
              </a:lnSpc>
              <a:buClrTx/>
              <a:buFontTx/>
              <a:buNone/>
            </a:pPr>
            <a:r>
              <a:rPr lang="es-ES" altLang="es-ES" sz="1600" dirty="0">
                <a:solidFill>
                  <a:srgbClr val="404040"/>
                </a:solidFill>
                <a:latin typeface="Cambria" panose="02040503050406030204" pitchFamily="18" charset="0"/>
              </a:rPr>
              <a:t>       También se necesita energía para la producción de insumos agrícolas como fertilizantes, maquinaria, extracción                                  mineral, pesticidas, etc. </a:t>
            </a:r>
          </a:p>
          <a:p>
            <a:pPr algn="just" hangingPunct="1">
              <a:lnSpc>
                <a:spcPct val="120000"/>
              </a:lnSpc>
              <a:buClrTx/>
              <a:buFontTx/>
              <a:buNone/>
            </a:pPr>
            <a:endParaRPr lang="es-ES" altLang="es-ES" sz="1600" dirty="0">
              <a:solidFill>
                <a:srgbClr val="404040"/>
              </a:solidFill>
              <a:latin typeface="Cambria" panose="02040503050406030204" pitchFamily="18" charset="0"/>
            </a:endParaRPr>
          </a:p>
          <a:p>
            <a:pPr marL="314325" indent="-314325" algn="just" hangingPunct="1">
              <a:lnSpc>
                <a:spcPct val="120000"/>
              </a:lnSpc>
              <a:buClr>
                <a:srgbClr val="FDB714"/>
              </a:buClr>
              <a:buFont typeface="Wingdings" panose="05000000000000000000" pitchFamily="2" charset="2"/>
              <a:buChar char=""/>
            </a:pPr>
            <a:r>
              <a:rPr lang="es-ES" altLang="es-ES" sz="1600" dirty="0">
                <a:solidFill>
                  <a:srgbClr val="404040"/>
                </a:solidFill>
                <a:latin typeface="Cambria" panose="02040503050406030204" pitchFamily="18" charset="0"/>
              </a:rPr>
              <a:t>El acceso a energía asequible es de gran importancia para aumentar la productividad agrícola y reducir las pérdidas de alimentos y el coste de producción. </a:t>
            </a:r>
          </a:p>
          <a:p>
            <a:pPr algn="just" hangingPunct="1">
              <a:lnSpc>
                <a:spcPct val="120000"/>
              </a:lnSpc>
              <a:buClrTx/>
              <a:buFontTx/>
              <a:buNone/>
            </a:pPr>
            <a:endParaRPr lang="es-ES" altLang="es-ES" sz="1600" dirty="0">
              <a:solidFill>
                <a:srgbClr val="404040"/>
              </a:solidFill>
              <a:latin typeface="Cambria" panose="02040503050406030204" pitchFamily="18" charset="0"/>
            </a:endParaRPr>
          </a:p>
          <a:p>
            <a:pPr marL="314325" indent="-314325" algn="just" hangingPunct="1">
              <a:lnSpc>
                <a:spcPct val="120000"/>
              </a:lnSpc>
              <a:buClr>
                <a:srgbClr val="FDB714"/>
              </a:buClr>
              <a:buFont typeface="Wingdings" panose="05000000000000000000" pitchFamily="2" charset="2"/>
              <a:buChar char=""/>
            </a:pPr>
            <a:r>
              <a:rPr lang="es-ES" altLang="es-ES" sz="1600" dirty="0">
                <a:solidFill>
                  <a:srgbClr val="404040"/>
                </a:solidFill>
                <a:latin typeface="Cambria" panose="02040503050406030204" pitchFamily="18" charset="0"/>
              </a:rPr>
              <a:t>La agricultura puede contribuir a la energía sostenible a través de la producción de bioenergía. La bioenergía usa materiales orgánicos como los residuos de los cultivos, residuos animales y cultivos energéticos específicos.  Estos recursos se pueden transformar en biogás o biocombustible, o ser utilizados para generar electricidad.</a:t>
            </a:r>
          </a:p>
          <a:p>
            <a:pPr algn="just" hangingPunct="1">
              <a:lnSpc>
                <a:spcPct val="120000"/>
              </a:lnSpc>
              <a:buClrTx/>
              <a:buFontTx/>
              <a:buNone/>
            </a:pPr>
            <a:endParaRPr lang="es-ES" altLang="es-ES" sz="1600" dirty="0">
              <a:solidFill>
                <a:srgbClr val="404040"/>
              </a:solidFill>
              <a:latin typeface="Cambria" panose="02040503050406030204" pitchFamily="18" charset="0"/>
            </a:endParaRPr>
          </a:p>
          <a:p>
            <a:pPr marL="314325" indent="-314325" algn="just" hangingPunct="1">
              <a:lnSpc>
                <a:spcPct val="120000"/>
              </a:lnSpc>
              <a:buClr>
                <a:srgbClr val="FDB714"/>
              </a:buClr>
              <a:buFont typeface="Wingdings" panose="05000000000000000000" pitchFamily="2" charset="2"/>
              <a:buChar char=""/>
            </a:pPr>
            <a:r>
              <a:rPr lang="es-ES" altLang="es-ES" sz="1600" dirty="0">
                <a:solidFill>
                  <a:srgbClr val="404040"/>
                </a:solidFill>
                <a:latin typeface="Cambria" panose="02040503050406030204" pitchFamily="18" charset="0"/>
              </a:rPr>
              <a:t>Se debe priorizar el uso de sistemas eficientes de energía y energías renovables al diseñar operaciones agrícolas. </a:t>
            </a:r>
          </a:p>
        </p:txBody>
      </p:sp>
      <p:pic>
        <p:nvPicPr>
          <p:cNvPr id="20483" name="Picture 3">
            <a:extLst>
              <a:ext uri="{FF2B5EF4-FFF2-40B4-BE49-F238E27FC236}">
                <a16:creationId xmlns:a16="http://schemas.microsoft.com/office/drawing/2014/main" id="{E072435C-1198-D737-4044-AED404D32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2575" y="866775"/>
            <a:ext cx="77152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3C0E3E90-2C9C-7938-18E6-2B718151FAE6}"/>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Consumo Energético en la Agricultura</a:t>
            </a:r>
          </a:p>
        </p:txBody>
      </p:sp>
      <p:graphicFrame>
        <p:nvGraphicFramePr>
          <p:cNvPr id="21506" name="Object 2">
            <a:extLst>
              <a:ext uri="{FF2B5EF4-FFF2-40B4-BE49-F238E27FC236}">
                <a16:creationId xmlns:a16="http://schemas.microsoft.com/office/drawing/2014/main" id="{A9C9B7BD-5809-8F3E-9411-0CAD8D83A084}"/>
              </a:ext>
            </a:extLst>
          </p:cNvPr>
          <p:cNvGraphicFramePr>
            <a:graphicFrameLocks noChangeAspect="1"/>
          </p:cNvGraphicFramePr>
          <p:nvPr/>
        </p:nvGraphicFramePr>
        <p:xfrm>
          <a:off x="514350" y="2066925"/>
          <a:ext cx="5086350" cy="4022725"/>
        </p:xfrm>
        <a:graphic>
          <a:graphicData uri="http://schemas.openxmlformats.org/presentationml/2006/ole">
            <mc:AlternateContent xmlns:mc="http://schemas.openxmlformats.org/markup-compatibility/2006">
              <mc:Choice xmlns:v="urn:schemas-microsoft-com:vml" Requires="v">
                <p:oleObj spid="_x0000_s1044" r:id="rId4" imgW="5086800" imgH="4022640" progId="">
                  <p:embed/>
                </p:oleObj>
              </mc:Choice>
              <mc:Fallback>
                <p:oleObj r:id="rId4" imgW="5086800" imgH="40226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2066925"/>
                        <a:ext cx="5086350" cy="40227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7" name="Object 3">
            <a:extLst>
              <a:ext uri="{FF2B5EF4-FFF2-40B4-BE49-F238E27FC236}">
                <a16:creationId xmlns:a16="http://schemas.microsoft.com/office/drawing/2014/main" id="{5857ACF3-2896-B6F9-EBAE-13E810F30EA1}"/>
              </a:ext>
            </a:extLst>
          </p:cNvPr>
          <p:cNvGraphicFramePr>
            <a:graphicFrameLocks noChangeAspect="1"/>
          </p:cNvGraphicFramePr>
          <p:nvPr/>
        </p:nvGraphicFramePr>
        <p:xfrm>
          <a:off x="6550025" y="1666875"/>
          <a:ext cx="4892675" cy="2281238"/>
        </p:xfrm>
        <a:graphic>
          <a:graphicData uri="http://schemas.openxmlformats.org/presentationml/2006/ole">
            <mc:AlternateContent xmlns:mc="http://schemas.openxmlformats.org/markup-compatibility/2006">
              <mc:Choice xmlns:v="urn:schemas-microsoft-com:vml" Requires="v">
                <p:oleObj spid="_x0000_s1045" r:id="rId6" imgW="4892400" imgH="2282040" progId="">
                  <p:embed/>
                </p:oleObj>
              </mc:Choice>
              <mc:Fallback>
                <p:oleObj r:id="rId6" imgW="4892400" imgH="228204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0025" y="1666875"/>
                        <a:ext cx="4892675" cy="22812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8" name="Object 4">
            <a:extLst>
              <a:ext uri="{FF2B5EF4-FFF2-40B4-BE49-F238E27FC236}">
                <a16:creationId xmlns:a16="http://schemas.microsoft.com/office/drawing/2014/main" id="{06BE29E1-3DAA-AF57-1BE0-919F4F1D2CBC}"/>
              </a:ext>
            </a:extLst>
          </p:cNvPr>
          <p:cNvGraphicFramePr>
            <a:graphicFrameLocks noChangeAspect="1"/>
          </p:cNvGraphicFramePr>
          <p:nvPr/>
        </p:nvGraphicFramePr>
        <p:xfrm>
          <a:off x="6550025" y="3911600"/>
          <a:ext cx="4892675" cy="2398713"/>
        </p:xfrm>
        <a:graphic>
          <a:graphicData uri="http://schemas.openxmlformats.org/presentationml/2006/ole">
            <mc:AlternateContent xmlns:mc="http://schemas.openxmlformats.org/markup-compatibility/2006">
              <mc:Choice xmlns:v="urn:schemas-microsoft-com:vml" Requires="v">
                <p:oleObj spid="_x0000_s1046" r:id="rId8" imgW="4892400" imgH="2399040" progId="">
                  <p:embed/>
                </p:oleObj>
              </mc:Choice>
              <mc:Fallback>
                <p:oleObj r:id="rId8" imgW="4892400" imgH="2399040"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0025" y="3911600"/>
                        <a:ext cx="4892675" cy="23987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9" name="Rectangle 5">
            <a:extLst>
              <a:ext uri="{FF2B5EF4-FFF2-40B4-BE49-F238E27FC236}">
                <a16:creationId xmlns:a16="http://schemas.microsoft.com/office/drawing/2014/main" id="{39F1DD7A-6D93-61CA-8123-B9F8033F61A7}"/>
              </a:ext>
            </a:extLst>
          </p:cNvPr>
          <p:cNvSpPr>
            <a:spLocks noChangeArrowheads="1"/>
          </p:cNvSpPr>
          <p:nvPr/>
        </p:nvSpPr>
        <p:spPr bwMode="auto">
          <a:xfrm>
            <a:off x="1260475" y="6011863"/>
            <a:ext cx="539750" cy="179387"/>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1510" name="Rectangle 6">
            <a:extLst>
              <a:ext uri="{FF2B5EF4-FFF2-40B4-BE49-F238E27FC236}">
                <a16:creationId xmlns:a16="http://schemas.microsoft.com/office/drawing/2014/main" id="{4E1E118F-3B1C-AECB-AA7C-5FEA161F4358}"/>
              </a:ext>
            </a:extLst>
          </p:cNvPr>
          <p:cNvSpPr>
            <a:spLocks noChangeArrowheads="1"/>
          </p:cNvSpPr>
          <p:nvPr/>
        </p:nvSpPr>
        <p:spPr bwMode="auto">
          <a:xfrm>
            <a:off x="2339975" y="5940425"/>
            <a:ext cx="539750" cy="14922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1511" name="Rectangle 7">
            <a:extLst>
              <a:ext uri="{FF2B5EF4-FFF2-40B4-BE49-F238E27FC236}">
                <a16:creationId xmlns:a16="http://schemas.microsoft.com/office/drawing/2014/main" id="{7C41C65B-B16E-7852-93F2-E981BB33124E}"/>
              </a:ext>
            </a:extLst>
          </p:cNvPr>
          <p:cNvSpPr>
            <a:spLocks noChangeArrowheads="1"/>
          </p:cNvSpPr>
          <p:nvPr/>
        </p:nvSpPr>
        <p:spPr bwMode="auto">
          <a:xfrm>
            <a:off x="3600450" y="5940425"/>
            <a:ext cx="360363" cy="14922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1512" name="Text Box 8">
            <a:extLst>
              <a:ext uri="{FF2B5EF4-FFF2-40B4-BE49-F238E27FC236}">
                <a16:creationId xmlns:a16="http://schemas.microsoft.com/office/drawing/2014/main" id="{1119C3BA-A1F2-68AD-E43F-CE4E292772D2}"/>
              </a:ext>
            </a:extLst>
          </p:cNvPr>
          <p:cNvSpPr txBox="1">
            <a:spLocks noChangeArrowheads="1"/>
          </p:cNvSpPr>
          <p:nvPr/>
        </p:nvSpPr>
        <p:spPr bwMode="auto">
          <a:xfrm>
            <a:off x="840210" y="5963245"/>
            <a:ext cx="900112" cy="346075"/>
          </a:xfrm>
          <a:prstGeom prst="rect">
            <a:avLst/>
          </a:prstGeom>
          <a:solidFill>
            <a:schemeClr val="bg1"/>
          </a:solidFill>
          <a:ln>
            <a:noFill/>
          </a:ln>
          <a:effectLst/>
        </p:spPr>
        <p:txBody>
          <a:bodyPr lIns="90000" tIns="6084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dirty="0"/>
              <a:t>Chipre</a:t>
            </a:r>
          </a:p>
        </p:txBody>
      </p:sp>
      <p:sp>
        <p:nvSpPr>
          <p:cNvPr id="21513" name="Text Box 9">
            <a:extLst>
              <a:ext uri="{FF2B5EF4-FFF2-40B4-BE49-F238E27FC236}">
                <a16:creationId xmlns:a16="http://schemas.microsoft.com/office/drawing/2014/main" id="{7AD1FF49-24B1-6BE1-28D5-241D30BBC41C}"/>
              </a:ext>
            </a:extLst>
          </p:cNvPr>
          <p:cNvSpPr txBox="1">
            <a:spLocks noChangeArrowheads="1"/>
          </p:cNvSpPr>
          <p:nvPr/>
        </p:nvSpPr>
        <p:spPr bwMode="auto">
          <a:xfrm>
            <a:off x="1992338" y="5963245"/>
            <a:ext cx="900113" cy="346075"/>
          </a:xfrm>
          <a:prstGeom prst="rect">
            <a:avLst/>
          </a:prstGeom>
          <a:solidFill>
            <a:schemeClr val="bg1"/>
          </a:solidFill>
          <a:ln>
            <a:noFill/>
          </a:ln>
          <a:effectLst/>
        </p:spPr>
        <p:txBody>
          <a:bodyPr lIns="90000" tIns="6084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dirty="0"/>
              <a:t>Grecia</a:t>
            </a:r>
          </a:p>
        </p:txBody>
      </p:sp>
      <p:sp>
        <p:nvSpPr>
          <p:cNvPr id="21514" name="Text Box 10">
            <a:extLst>
              <a:ext uri="{FF2B5EF4-FFF2-40B4-BE49-F238E27FC236}">
                <a16:creationId xmlns:a16="http://schemas.microsoft.com/office/drawing/2014/main" id="{D4391E70-8B39-677A-3615-E8EC19D5224A}"/>
              </a:ext>
            </a:extLst>
          </p:cNvPr>
          <p:cNvSpPr txBox="1">
            <a:spLocks noChangeArrowheads="1"/>
          </p:cNvSpPr>
          <p:nvPr/>
        </p:nvSpPr>
        <p:spPr bwMode="auto">
          <a:xfrm>
            <a:off x="3288482" y="5953125"/>
            <a:ext cx="900113" cy="346075"/>
          </a:xfrm>
          <a:prstGeom prst="rect">
            <a:avLst/>
          </a:prstGeom>
          <a:solidFill>
            <a:schemeClr val="bg1"/>
          </a:solidFill>
          <a:ln>
            <a:noFill/>
          </a:ln>
          <a:effectLst/>
        </p:spPr>
        <p:txBody>
          <a:bodyPr lIns="90000" tIns="6084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dirty="0"/>
              <a:t>Italia</a:t>
            </a:r>
          </a:p>
        </p:txBody>
      </p:sp>
      <p:sp>
        <p:nvSpPr>
          <p:cNvPr id="21515" name="Rectangle 11">
            <a:extLst>
              <a:ext uri="{FF2B5EF4-FFF2-40B4-BE49-F238E27FC236}">
                <a16:creationId xmlns:a16="http://schemas.microsoft.com/office/drawing/2014/main" id="{2957FD76-1804-8764-ED45-F6E13132165E}"/>
              </a:ext>
            </a:extLst>
          </p:cNvPr>
          <p:cNvSpPr>
            <a:spLocks noChangeArrowheads="1"/>
          </p:cNvSpPr>
          <p:nvPr/>
        </p:nvSpPr>
        <p:spPr bwMode="auto">
          <a:xfrm>
            <a:off x="4679950" y="5940425"/>
            <a:ext cx="539750" cy="14922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1516" name="Text Box 12">
            <a:extLst>
              <a:ext uri="{FF2B5EF4-FFF2-40B4-BE49-F238E27FC236}">
                <a16:creationId xmlns:a16="http://schemas.microsoft.com/office/drawing/2014/main" id="{B394609A-F9BD-B125-48B9-F94325BE2F5F}"/>
              </a:ext>
            </a:extLst>
          </p:cNvPr>
          <p:cNvSpPr txBox="1">
            <a:spLocks noChangeArrowheads="1"/>
          </p:cNvSpPr>
          <p:nvPr/>
        </p:nvSpPr>
        <p:spPr bwMode="auto">
          <a:xfrm>
            <a:off x="4500563" y="5940425"/>
            <a:ext cx="1079500"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a:t>España</a:t>
            </a:r>
          </a:p>
        </p:txBody>
      </p:sp>
      <p:sp>
        <p:nvSpPr>
          <p:cNvPr id="21517" name="Rectangle 13">
            <a:extLst>
              <a:ext uri="{FF2B5EF4-FFF2-40B4-BE49-F238E27FC236}">
                <a16:creationId xmlns:a16="http://schemas.microsoft.com/office/drawing/2014/main" id="{ACFA3FAA-3D79-D6BC-6E79-181D2D06686F}"/>
              </a:ext>
            </a:extLst>
          </p:cNvPr>
          <p:cNvSpPr>
            <a:spLocks noChangeArrowheads="1"/>
          </p:cNvSpPr>
          <p:nvPr/>
        </p:nvSpPr>
        <p:spPr bwMode="auto">
          <a:xfrm>
            <a:off x="7056438" y="3730625"/>
            <a:ext cx="539750" cy="179388"/>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1518" name="Rectangle 14">
            <a:extLst>
              <a:ext uri="{FF2B5EF4-FFF2-40B4-BE49-F238E27FC236}">
                <a16:creationId xmlns:a16="http://schemas.microsoft.com/office/drawing/2014/main" id="{DEFE41F7-6BDE-3225-F129-BC1AC350ADF2}"/>
              </a:ext>
            </a:extLst>
          </p:cNvPr>
          <p:cNvSpPr>
            <a:spLocks noChangeArrowheads="1"/>
          </p:cNvSpPr>
          <p:nvPr/>
        </p:nvSpPr>
        <p:spPr bwMode="auto">
          <a:xfrm>
            <a:off x="8255000" y="3756025"/>
            <a:ext cx="539750" cy="179388"/>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1519" name="Rectangle 15">
            <a:extLst>
              <a:ext uri="{FF2B5EF4-FFF2-40B4-BE49-F238E27FC236}">
                <a16:creationId xmlns:a16="http://schemas.microsoft.com/office/drawing/2014/main" id="{D2D78803-8FBD-1742-C84C-47FB5BB387D0}"/>
              </a:ext>
            </a:extLst>
          </p:cNvPr>
          <p:cNvSpPr>
            <a:spLocks noChangeArrowheads="1"/>
          </p:cNvSpPr>
          <p:nvPr/>
        </p:nvSpPr>
        <p:spPr bwMode="auto">
          <a:xfrm>
            <a:off x="9399588" y="3749675"/>
            <a:ext cx="539750" cy="179388"/>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1520" name="Rectangle 16">
            <a:extLst>
              <a:ext uri="{FF2B5EF4-FFF2-40B4-BE49-F238E27FC236}">
                <a16:creationId xmlns:a16="http://schemas.microsoft.com/office/drawing/2014/main" id="{508713DF-0522-19AB-4A91-98C0C091CB1E}"/>
              </a:ext>
            </a:extLst>
          </p:cNvPr>
          <p:cNvSpPr>
            <a:spLocks noChangeArrowheads="1"/>
          </p:cNvSpPr>
          <p:nvPr/>
        </p:nvSpPr>
        <p:spPr bwMode="auto">
          <a:xfrm>
            <a:off x="10620375" y="3730625"/>
            <a:ext cx="539750" cy="179388"/>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1521" name="Text Box 17">
            <a:extLst>
              <a:ext uri="{FF2B5EF4-FFF2-40B4-BE49-F238E27FC236}">
                <a16:creationId xmlns:a16="http://schemas.microsoft.com/office/drawing/2014/main" id="{CFF13414-1B0C-CFC4-9C4F-2A33CE2B9027}"/>
              </a:ext>
            </a:extLst>
          </p:cNvPr>
          <p:cNvSpPr txBox="1">
            <a:spLocks noChangeArrowheads="1"/>
          </p:cNvSpPr>
          <p:nvPr/>
        </p:nvSpPr>
        <p:spPr bwMode="auto">
          <a:xfrm>
            <a:off x="6659563" y="3671888"/>
            <a:ext cx="8286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Chipre</a:t>
            </a:r>
          </a:p>
        </p:txBody>
      </p:sp>
      <p:sp>
        <p:nvSpPr>
          <p:cNvPr id="21522" name="Text Box 18">
            <a:extLst>
              <a:ext uri="{FF2B5EF4-FFF2-40B4-BE49-F238E27FC236}">
                <a16:creationId xmlns:a16="http://schemas.microsoft.com/office/drawing/2014/main" id="{1D8C0672-47F0-C9B1-3AD2-D094CB3B82C2}"/>
              </a:ext>
            </a:extLst>
          </p:cNvPr>
          <p:cNvSpPr txBox="1">
            <a:spLocks noChangeArrowheads="1"/>
          </p:cNvSpPr>
          <p:nvPr/>
        </p:nvSpPr>
        <p:spPr bwMode="auto">
          <a:xfrm>
            <a:off x="7883525" y="3684588"/>
            <a:ext cx="900113" cy="301625"/>
          </a:xfrm>
          <a:prstGeom prst="rect">
            <a:avLst/>
          </a:prstGeom>
          <a:solidFill>
            <a:schemeClr val="bg1"/>
          </a:solidFill>
          <a:ln>
            <a:noFill/>
          </a:ln>
          <a:effec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Grecia</a:t>
            </a:r>
          </a:p>
        </p:txBody>
      </p:sp>
      <p:sp>
        <p:nvSpPr>
          <p:cNvPr id="21523" name="Text Box 19">
            <a:extLst>
              <a:ext uri="{FF2B5EF4-FFF2-40B4-BE49-F238E27FC236}">
                <a16:creationId xmlns:a16="http://schemas.microsoft.com/office/drawing/2014/main" id="{851CC548-9160-27E6-A7E3-ACA688BA0CEC}"/>
              </a:ext>
            </a:extLst>
          </p:cNvPr>
          <p:cNvSpPr txBox="1">
            <a:spLocks noChangeArrowheads="1"/>
          </p:cNvSpPr>
          <p:nvPr/>
        </p:nvSpPr>
        <p:spPr bwMode="auto">
          <a:xfrm>
            <a:off x="9036050" y="3686175"/>
            <a:ext cx="720725" cy="301625"/>
          </a:xfrm>
          <a:prstGeom prst="rect">
            <a:avLst/>
          </a:prstGeom>
          <a:solidFill>
            <a:schemeClr val="bg1"/>
          </a:solidFill>
          <a:ln>
            <a:noFill/>
          </a:ln>
          <a:effec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Italia</a:t>
            </a:r>
          </a:p>
        </p:txBody>
      </p:sp>
      <p:sp>
        <p:nvSpPr>
          <p:cNvPr id="21524" name="Text Box 20">
            <a:extLst>
              <a:ext uri="{FF2B5EF4-FFF2-40B4-BE49-F238E27FC236}">
                <a16:creationId xmlns:a16="http://schemas.microsoft.com/office/drawing/2014/main" id="{1B3637EC-1109-2943-BF49-49276C2854D2}"/>
              </a:ext>
            </a:extLst>
          </p:cNvPr>
          <p:cNvSpPr txBox="1">
            <a:spLocks noChangeArrowheads="1"/>
          </p:cNvSpPr>
          <p:nvPr/>
        </p:nvSpPr>
        <p:spPr bwMode="auto">
          <a:xfrm>
            <a:off x="10080625" y="3671888"/>
            <a:ext cx="936625" cy="360362"/>
          </a:xfrm>
          <a:prstGeom prst="rect">
            <a:avLst/>
          </a:prstGeom>
          <a:solidFill>
            <a:schemeClr val="bg1"/>
          </a:solidFill>
          <a:ln>
            <a:noFill/>
          </a:ln>
          <a:effec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dirty="0"/>
              <a:t>España</a:t>
            </a:r>
          </a:p>
        </p:txBody>
      </p:sp>
      <p:sp>
        <p:nvSpPr>
          <p:cNvPr id="21525" name="Rectangle 21">
            <a:extLst>
              <a:ext uri="{FF2B5EF4-FFF2-40B4-BE49-F238E27FC236}">
                <a16:creationId xmlns:a16="http://schemas.microsoft.com/office/drawing/2014/main" id="{837ABBC2-C26A-2EE1-CF3B-E95AEFD66A41}"/>
              </a:ext>
            </a:extLst>
          </p:cNvPr>
          <p:cNvSpPr>
            <a:spLocks noChangeArrowheads="1"/>
          </p:cNvSpPr>
          <p:nvPr/>
        </p:nvSpPr>
        <p:spPr bwMode="auto">
          <a:xfrm>
            <a:off x="7091363" y="6094413"/>
            <a:ext cx="539750" cy="179387"/>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1526" name="Rectangle 22">
            <a:extLst>
              <a:ext uri="{FF2B5EF4-FFF2-40B4-BE49-F238E27FC236}">
                <a16:creationId xmlns:a16="http://schemas.microsoft.com/office/drawing/2014/main" id="{BD501CC5-E3D6-2338-FEBF-F4FB5B2CAB41}"/>
              </a:ext>
            </a:extLst>
          </p:cNvPr>
          <p:cNvSpPr>
            <a:spLocks noChangeArrowheads="1"/>
          </p:cNvSpPr>
          <p:nvPr/>
        </p:nvSpPr>
        <p:spPr bwMode="auto">
          <a:xfrm>
            <a:off x="8280400" y="6094413"/>
            <a:ext cx="539750" cy="179387"/>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1527" name="Rectangle 23">
            <a:extLst>
              <a:ext uri="{FF2B5EF4-FFF2-40B4-BE49-F238E27FC236}">
                <a16:creationId xmlns:a16="http://schemas.microsoft.com/office/drawing/2014/main" id="{BB8DB70F-7B26-7351-615C-5725FD48999B}"/>
              </a:ext>
            </a:extLst>
          </p:cNvPr>
          <p:cNvSpPr>
            <a:spLocks noChangeArrowheads="1"/>
          </p:cNvSpPr>
          <p:nvPr/>
        </p:nvSpPr>
        <p:spPr bwMode="auto">
          <a:xfrm>
            <a:off x="9359900" y="6094413"/>
            <a:ext cx="539750" cy="179387"/>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1528" name="Rectangle 24">
            <a:extLst>
              <a:ext uri="{FF2B5EF4-FFF2-40B4-BE49-F238E27FC236}">
                <a16:creationId xmlns:a16="http://schemas.microsoft.com/office/drawing/2014/main" id="{2767157C-F731-B42B-63AE-0F9CE54CA9FD}"/>
              </a:ext>
            </a:extLst>
          </p:cNvPr>
          <p:cNvSpPr>
            <a:spLocks noChangeArrowheads="1"/>
          </p:cNvSpPr>
          <p:nvPr/>
        </p:nvSpPr>
        <p:spPr bwMode="auto">
          <a:xfrm>
            <a:off x="10439400" y="6094413"/>
            <a:ext cx="539750" cy="179387"/>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1529" name="Text Box 25">
            <a:extLst>
              <a:ext uri="{FF2B5EF4-FFF2-40B4-BE49-F238E27FC236}">
                <a16:creationId xmlns:a16="http://schemas.microsoft.com/office/drawing/2014/main" id="{02F90189-CCAF-B5CA-307D-EF05A47B19E6}"/>
              </a:ext>
            </a:extLst>
          </p:cNvPr>
          <p:cNvSpPr txBox="1">
            <a:spLocks noChangeArrowheads="1"/>
          </p:cNvSpPr>
          <p:nvPr/>
        </p:nvSpPr>
        <p:spPr bwMode="auto">
          <a:xfrm>
            <a:off x="6732588" y="6038850"/>
            <a:ext cx="8286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Chipre</a:t>
            </a:r>
          </a:p>
        </p:txBody>
      </p:sp>
      <p:sp>
        <p:nvSpPr>
          <p:cNvPr id="21530" name="Text Box 26">
            <a:extLst>
              <a:ext uri="{FF2B5EF4-FFF2-40B4-BE49-F238E27FC236}">
                <a16:creationId xmlns:a16="http://schemas.microsoft.com/office/drawing/2014/main" id="{48D04650-CAD9-F775-324B-631C4173CB25}"/>
              </a:ext>
            </a:extLst>
          </p:cNvPr>
          <p:cNvSpPr txBox="1">
            <a:spLocks noChangeArrowheads="1"/>
          </p:cNvSpPr>
          <p:nvPr/>
        </p:nvSpPr>
        <p:spPr bwMode="auto">
          <a:xfrm>
            <a:off x="7848600" y="6057900"/>
            <a:ext cx="8636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Grecia</a:t>
            </a:r>
          </a:p>
        </p:txBody>
      </p:sp>
      <p:sp>
        <p:nvSpPr>
          <p:cNvPr id="21531" name="Text Box 27">
            <a:extLst>
              <a:ext uri="{FF2B5EF4-FFF2-40B4-BE49-F238E27FC236}">
                <a16:creationId xmlns:a16="http://schemas.microsoft.com/office/drawing/2014/main" id="{A0E03DE3-B6F1-57D5-D8F6-6AA7EFDF3D2D}"/>
              </a:ext>
            </a:extLst>
          </p:cNvPr>
          <p:cNvSpPr txBox="1">
            <a:spLocks noChangeArrowheads="1"/>
          </p:cNvSpPr>
          <p:nvPr/>
        </p:nvSpPr>
        <p:spPr bwMode="auto">
          <a:xfrm>
            <a:off x="8999538" y="6043613"/>
            <a:ext cx="7207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Italia</a:t>
            </a:r>
          </a:p>
        </p:txBody>
      </p:sp>
      <p:sp>
        <p:nvSpPr>
          <p:cNvPr id="21532" name="Text Box 28">
            <a:extLst>
              <a:ext uri="{FF2B5EF4-FFF2-40B4-BE49-F238E27FC236}">
                <a16:creationId xmlns:a16="http://schemas.microsoft.com/office/drawing/2014/main" id="{04C4B7D5-1FE6-597E-94FE-C7A9247CC531}"/>
              </a:ext>
            </a:extLst>
          </p:cNvPr>
          <p:cNvSpPr txBox="1">
            <a:spLocks noChangeArrowheads="1"/>
          </p:cNvSpPr>
          <p:nvPr/>
        </p:nvSpPr>
        <p:spPr bwMode="auto">
          <a:xfrm>
            <a:off x="10080625" y="6048375"/>
            <a:ext cx="93662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España</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7E261A4E-F5DE-8F35-6518-AB480D4FA4E0}"/>
              </a:ext>
            </a:extLst>
          </p:cNvPr>
          <p:cNvSpPr>
            <a:spLocks noGrp="1" noChangeArrowheads="1"/>
          </p:cNvSpPr>
          <p:nvPr>
            <p:ph type="title"/>
          </p:nvPr>
        </p:nvSpPr>
        <p:spPr>
          <a:xfrm>
            <a:off x="1028700" y="107950"/>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3600" dirty="0">
                <a:solidFill>
                  <a:srgbClr val="404040"/>
                </a:solidFill>
                <a:latin typeface="Cambria" panose="02040503050406030204" pitchFamily="18" charset="0"/>
              </a:rPr>
              <a:t>ODS 8: Trabajo Decente</a:t>
            </a:r>
            <a:br>
              <a:rPr lang="es-ES" altLang="es-ES" sz="3600" dirty="0">
                <a:solidFill>
                  <a:srgbClr val="404040"/>
                </a:solidFill>
                <a:latin typeface="Cambria" panose="02040503050406030204" pitchFamily="18" charset="0"/>
              </a:rPr>
            </a:br>
            <a:r>
              <a:rPr lang="es-ES" altLang="es-ES" sz="3600" dirty="0">
                <a:solidFill>
                  <a:srgbClr val="404040"/>
                </a:solidFill>
                <a:latin typeface="Cambria" panose="02040503050406030204" pitchFamily="18" charset="0"/>
              </a:rPr>
              <a:t> y Crecimiento Económico</a:t>
            </a:r>
          </a:p>
        </p:txBody>
      </p:sp>
      <p:sp>
        <p:nvSpPr>
          <p:cNvPr id="22530" name="Text Box 2">
            <a:extLst>
              <a:ext uri="{FF2B5EF4-FFF2-40B4-BE49-F238E27FC236}">
                <a16:creationId xmlns:a16="http://schemas.microsoft.com/office/drawing/2014/main" id="{C53A927C-0E36-368F-ECFF-168568D1AEB6}"/>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8425" indent="-9842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20000"/>
              </a:lnSpc>
              <a:buClr>
                <a:srgbClr val="99CB38"/>
              </a:buClr>
              <a:buFont typeface="Calibri" panose="020F0502020204030204" pitchFamily="34" charset="0"/>
              <a:buChar char=" "/>
            </a:pPr>
            <a:r>
              <a:rPr lang="es-ES" altLang="es-ES" sz="1700" b="1" dirty="0">
                <a:solidFill>
                  <a:srgbClr val="972E47"/>
                </a:solidFill>
                <a:latin typeface="Cambria" panose="02040503050406030204" pitchFamily="18" charset="0"/>
              </a:rPr>
              <a:t>ODS 8: Promover el crecimiento económico sostenido, inclusivo y sostenible, el empleo pleno y productivo y el trabajo decente para todos</a:t>
            </a:r>
          </a:p>
          <a:p>
            <a:pPr algn="just" hangingPunct="1">
              <a:lnSpc>
                <a:spcPct val="120000"/>
              </a:lnSpc>
              <a:buClrTx/>
              <a:buFontTx/>
              <a:buNone/>
            </a:pPr>
            <a:endParaRPr lang="es-ES" altLang="es-ES" sz="1700" b="1" dirty="0">
              <a:solidFill>
                <a:srgbClr val="404040"/>
              </a:solidFill>
              <a:latin typeface="Cambria" panose="02040503050406030204" pitchFamily="18" charset="0"/>
            </a:endParaRPr>
          </a:p>
          <a:p>
            <a:pPr algn="just" hangingPunct="1">
              <a:lnSpc>
                <a:spcPct val="120000"/>
              </a:lnSpc>
              <a:buClrTx/>
              <a:buFontTx/>
              <a:buNone/>
            </a:pPr>
            <a:r>
              <a:rPr lang="es-ES" altLang="es-ES" sz="1700" dirty="0">
                <a:solidFill>
                  <a:srgbClr val="404040"/>
                </a:solidFill>
                <a:latin typeface="Cambria" panose="02040503050406030204" pitchFamily="18" charset="0"/>
              </a:rPr>
              <a:t>Busca garantizar que todos tengan acceso a entornos laborales seguros y estables, así como sueldos, prestaciones y protección social decentes. </a:t>
            </a:r>
          </a:p>
          <a:p>
            <a:pPr algn="just" hangingPunct="1">
              <a:lnSpc>
                <a:spcPct val="120000"/>
              </a:lnSpc>
              <a:buClrTx/>
              <a:buFontTx/>
              <a:buNone/>
            </a:pPr>
            <a:endParaRPr lang="es-ES" altLang="es-ES" sz="1700" dirty="0">
              <a:solidFill>
                <a:srgbClr val="404040"/>
              </a:solidFill>
              <a:latin typeface="Cambria" panose="02040503050406030204" pitchFamily="18" charset="0"/>
            </a:endParaRPr>
          </a:p>
          <a:p>
            <a:pPr marL="390525" indent="-390525" algn="just" hangingPunct="1">
              <a:lnSpc>
                <a:spcPct val="120000"/>
              </a:lnSpc>
              <a:buClr>
                <a:srgbClr val="972E47"/>
              </a:buClr>
              <a:buFont typeface="Wingdings" panose="05000000000000000000" pitchFamily="2" charset="2"/>
              <a:buChar char=""/>
            </a:pPr>
            <a:r>
              <a:rPr lang="es-ES" altLang="es-ES" sz="1700" dirty="0">
                <a:solidFill>
                  <a:srgbClr val="404040"/>
                </a:solidFill>
                <a:latin typeface="Cambria" panose="02040503050406030204" pitchFamily="18" charset="0"/>
              </a:rPr>
              <a:t>El desempleo mundial llegó al 5,8% en 2022</a:t>
            </a:r>
          </a:p>
          <a:p>
            <a:pPr marL="390525" indent="-390525" algn="just" hangingPunct="1">
              <a:lnSpc>
                <a:spcPct val="120000"/>
              </a:lnSpc>
              <a:buClr>
                <a:srgbClr val="972E47"/>
              </a:buClr>
              <a:buFont typeface="Wingdings" panose="05000000000000000000" pitchFamily="2" charset="2"/>
              <a:buChar char=""/>
            </a:pPr>
            <a:r>
              <a:rPr lang="es-ES" altLang="es-ES" sz="1700" dirty="0">
                <a:solidFill>
                  <a:srgbClr val="404040"/>
                </a:solidFill>
                <a:latin typeface="Cambria" panose="02040503050406030204" pitchFamily="18" charset="0"/>
              </a:rPr>
              <a:t>Las tasas de desempleo de hombres y mujeres son similares (2022)</a:t>
            </a:r>
          </a:p>
          <a:p>
            <a:pPr marL="390525" indent="-390525" algn="just" hangingPunct="1">
              <a:lnSpc>
                <a:spcPct val="120000"/>
              </a:lnSpc>
              <a:buClr>
                <a:srgbClr val="972E47"/>
              </a:buClr>
              <a:buFont typeface="Wingdings" panose="05000000000000000000" pitchFamily="2" charset="2"/>
              <a:buChar char=""/>
            </a:pPr>
            <a:r>
              <a:rPr lang="es-ES" altLang="es-ES" sz="1700" dirty="0">
                <a:solidFill>
                  <a:srgbClr val="404040"/>
                </a:solidFill>
                <a:latin typeface="Cambria" panose="02040503050406030204" pitchFamily="18" charset="0"/>
              </a:rPr>
              <a:t>Las tasas de desempleo en Europa son del 7,4% para las mujeres y del 6,7% para los hombres</a:t>
            </a:r>
          </a:p>
          <a:p>
            <a:pPr algn="just" hangingPunct="1">
              <a:lnSpc>
                <a:spcPct val="120000"/>
              </a:lnSpc>
              <a:buClrTx/>
              <a:buFontTx/>
              <a:buNone/>
            </a:pPr>
            <a:endParaRPr lang="es-ES" altLang="es-ES" sz="1700" dirty="0">
              <a:solidFill>
                <a:srgbClr val="404040"/>
              </a:solidFill>
              <a:latin typeface="Cambria" panose="02040503050406030204" pitchFamily="18" charset="0"/>
            </a:endParaRPr>
          </a:p>
          <a:p>
            <a:pPr algn="just" hangingPunct="1">
              <a:lnSpc>
                <a:spcPct val="120000"/>
              </a:lnSpc>
              <a:buClrTx/>
              <a:buFontTx/>
              <a:buNone/>
            </a:pPr>
            <a:r>
              <a:rPr lang="es-ES" altLang="es-ES" sz="1700" dirty="0">
                <a:solidFill>
                  <a:srgbClr val="404040"/>
                </a:solidFill>
                <a:latin typeface="Cambria" panose="02040503050406030204" pitchFamily="18" charset="0"/>
              </a:rPr>
              <a:t>El sector agrícola es la industria más grande, dando empleo a más de mil millones de personas. Muchos trabajadores en esta industria tienen trabajos mal pagados que les impiden vivir una vida decente.</a:t>
            </a:r>
          </a:p>
          <a:p>
            <a:pPr hangingPunct="1">
              <a:lnSpc>
                <a:spcPct val="120000"/>
              </a:lnSpc>
              <a:buClrTx/>
              <a:buFontTx/>
              <a:buNone/>
            </a:pPr>
            <a:endParaRPr lang="es-ES" altLang="es-ES" sz="1700" dirty="0">
              <a:solidFill>
                <a:srgbClr val="404040"/>
              </a:solidFill>
              <a:latin typeface="Cambria" panose="02040503050406030204" pitchFamily="18" charset="0"/>
            </a:endParaRPr>
          </a:p>
        </p:txBody>
      </p:sp>
      <p:pic>
        <p:nvPicPr>
          <p:cNvPr id="22531" name="Picture 3">
            <a:extLst>
              <a:ext uri="{FF2B5EF4-FFF2-40B4-BE49-F238E27FC236}">
                <a16:creationId xmlns:a16="http://schemas.microsoft.com/office/drawing/2014/main" id="{9C820715-B8D8-8A01-54E8-238FBE36E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063" y="833438"/>
            <a:ext cx="803275" cy="803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normAutofit/>
          </a:bodyPr>
          <a:lstStyle/>
          <a:p>
            <a:r>
              <a:rPr lang="en-US" sz="4400" dirty="0" err="1"/>
              <a:t>Objetivos</a:t>
            </a:r>
            <a:r>
              <a:rPr lang="en-US" sz="4400" dirty="0"/>
              <a:t> de Desarrollo </a:t>
            </a:r>
            <a:r>
              <a:rPr lang="en-US" sz="4400" dirty="0" err="1"/>
              <a:t>Sostenible</a:t>
            </a:r>
            <a:r>
              <a:rPr lang="en-US" sz="4400" dirty="0"/>
              <a:t> (ODS)</a:t>
            </a:r>
          </a:p>
        </p:txBody>
      </p:sp>
      <p:sp>
        <p:nvSpPr>
          <p:cNvPr id="3" name="Content Placeholder 2">
            <a:extLst>
              <a:ext uri="{FF2B5EF4-FFF2-40B4-BE49-F238E27FC236}">
                <a16:creationId xmlns:a16="http://schemas.microsoft.com/office/drawing/2014/main" id="{81D53512-5FD3-9D54-D4FB-4473802E8A8B}"/>
              </a:ext>
            </a:extLst>
          </p:cNvPr>
          <p:cNvSpPr>
            <a:spLocks noGrp="1"/>
          </p:cNvSpPr>
          <p:nvPr>
            <p:ph idx="1"/>
          </p:nvPr>
        </p:nvSpPr>
        <p:spPr/>
        <p:txBody>
          <a:bodyPr>
            <a:normAutofit/>
          </a:bodyPr>
          <a:lstStyle/>
          <a:p>
            <a:pPr marL="0" indent="0" algn="just">
              <a:buNone/>
            </a:pPr>
            <a:r>
              <a:rPr lang="en-US" dirty="0"/>
              <a:t>En 2015, las 193 </a:t>
            </a:r>
            <a:r>
              <a:rPr lang="en-US" dirty="0" err="1"/>
              <a:t>naciones</a:t>
            </a:r>
            <a:r>
              <a:rPr lang="en-US" dirty="0"/>
              <a:t> que </a:t>
            </a:r>
            <a:r>
              <a:rPr lang="en-US" dirty="0" err="1"/>
              <a:t>componen</a:t>
            </a:r>
            <a:r>
              <a:rPr lang="en-US" dirty="0"/>
              <a:t> las </a:t>
            </a:r>
            <a:r>
              <a:rPr lang="en-US" dirty="0" err="1"/>
              <a:t>Naciones</a:t>
            </a:r>
            <a:r>
              <a:rPr lang="en-US" dirty="0"/>
              <a:t> </a:t>
            </a:r>
            <a:r>
              <a:rPr lang="en-US" dirty="0" err="1"/>
              <a:t>Unidas</a:t>
            </a:r>
            <a:r>
              <a:rPr lang="en-US" dirty="0"/>
              <a:t> </a:t>
            </a:r>
            <a:r>
              <a:rPr lang="en-US" dirty="0" err="1"/>
              <a:t>firmaron</a:t>
            </a:r>
            <a:r>
              <a:rPr lang="en-US" dirty="0"/>
              <a:t> la Agenda 2030 para </a:t>
            </a:r>
            <a:r>
              <a:rPr lang="en-US" dirty="0" err="1"/>
              <a:t>el</a:t>
            </a:r>
            <a:r>
              <a:rPr lang="en-US" dirty="0"/>
              <a:t> Desarrollo </a:t>
            </a:r>
            <a:r>
              <a:rPr lang="en-US" dirty="0" err="1"/>
              <a:t>Sostenible</a:t>
            </a:r>
            <a:r>
              <a:rPr lang="en-US" dirty="0"/>
              <a:t>.</a:t>
            </a:r>
          </a:p>
          <a:p>
            <a:pPr marL="0" indent="0" algn="just">
              <a:buNone/>
            </a:pPr>
            <a:endParaRPr lang="en-US" dirty="0"/>
          </a:p>
          <a:p>
            <a:pPr marL="0" indent="0" algn="just">
              <a:buNone/>
            </a:pPr>
            <a:r>
              <a:rPr lang="en-US" dirty="0"/>
              <a:t>La Agenda </a:t>
            </a:r>
            <a:r>
              <a:rPr lang="en-US" dirty="0" err="1"/>
              <a:t>consiste</a:t>
            </a:r>
            <a:r>
              <a:rPr lang="en-US" dirty="0"/>
              <a:t> </a:t>
            </a:r>
            <a:r>
              <a:rPr lang="en-US" dirty="0" err="1"/>
              <a:t>en</a:t>
            </a:r>
            <a:r>
              <a:rPr lang="en-US" dirty="0"/>
              <a:t> </a:t>
            </a:r>
            <a:r>
              <a:rPr lang="en-US" b="1" dirty="0">
                <a:solidFill>
                  <a:srgbClr val="C00000"/>
                </a:solidFill>
              </a:rPr>
              <a:t>17 </a:t>
            </a:r>
            <a:r>
              <a:rPr lang="en-US" b="1" dirty="0" err="1">
                <a:solidFill>
                  <a:srgbClr val="C00000"/>
                </a:solidFill>
              </a:rPr>
              <a:t>Objetivos</a:t>
            </a:r>
            <a:r>
              <a:rPr lang="en-US" b="1" dirty="0">
                <a:solidFill>
                  <a:srgbClr val="C00000"/>
                </a:solidFill>
              </a:rPr>
              <a:t> de Desarrollo </a:t>
            </a:r>
            <a:r>
              <a:rPr lang="en-US" b="1" dirty="0" err="1">
                <a:solidFill>
                  <a:srgbClr val="C00000"/>
                </a:solidFill>
              </a:rPr>
              <a:t>Sostenible</a:t>
            </a:r>
            <a:r>
              <a:rPr lang="en-US" b="1" dirty="0">
                <a:solidFill>
                  <a:srgbClr val="C00000"/>
                </a:solidFill>
              </a:rPr>
              <a:t> y 169 </a:t>
            </a:r>
            <a:r>
              <a:rPr lang="en-US" b="1" dirty="0" err="1">
                <a:solidFill>
                  <a:srgbClr val="C00000"/>
                </a:solidFill>
              </a:rPr>
              <a:t>metas</a:t>
            </a:r>
            <a:r>
              <a:rPr lang="en-US" b="1" dirty="0"/>
              <a:t> </a:t>
            </a:r>
            <a:r>
              <a:rPr lang="en-US" dirty="0"/>
              <a:t>que </a:t>
            </a:r>
            <a:r>
              <a:rPr lang="en-US" dirty="0" err="1"/>
              <a:t>están</a:t>
            </a:r>
            <a:r>
              <a:rPr lang="en-US" dirty="0"/>
              <a:t> </a:t>
            </a:r>
            <a:r>
              <a:rPr lang="en-US" dirty="0" err="1"/>
              <a:t>interrelacionadas</a:t>
            </a:r>
            <a:r>
              <a:rPr lang="en-US" dirty="0"/>
              <a:t>, de modo que </a:t>
            </a:r>
            <a:r>
              <a:rPr lang="en-US" dirty="0" err="1"/>
              <a:t>una</a:t>
            </a:r>
            <a:r>
              <a:rPr lang="en-US" dirty="0"/>
              <a:t> </a:t>
            </a:r>
            <a:r>
              <a:rPr lang="en-US" dirty="0" err="1"/>
              <a:t>acción</a:t>
            </a:r>
            <a:r>
              <a:rPr lang="en-US" dirty="0"/>
              <a:t> </a:t>
            </a:r>
            <a:r>
              <a:rPr lang="en-US" dirty="0" err="1"/>
              <a:t>en</a:t>
            </a:r>
            <a:r>
              <a:rPr lang="en-US" dirty="0"/>
              <a:t> un campo </a:t>
            </a:r>
            <a:r>
              <a:rPr lang="en-US" dirty="0" err="1"/>
              <a:t>afectará</a:t>
            </a:r>
            <a:r>
              <a:rPr lang="en-US" dirty="0"/>
              <a:t> a </a:t>
            </a:r>
            <a:r>
              <a:rPr lang="en-US" dirty="0" err="1"/>
              <a:t>otros</a:t>
            </a:r>
            <a:r>
              <a:rPr lang="en-US" dirty="0"/>
              <a:t>.</a:t>
            </a:r>
          </a:p>
          <a:p>
            <a:pPr marL="0" indent="0" algn="just">
              <a:buNone/>
            </a:pPr>
            <a:endParaRPr lang="en-US" dirty="0"/>
          </a:p>
          <a:p>
            <a:pPr marL="0" indent="0" algn="just">
              <a:buNone/>
            </a:pPr>
            <a:r>
              <a:rPr lang="en-US" dirty="0"/>
              <a:t>Los 17 ODS </a:t>
            </a:r>
            <a:r>
              <a:rPr lang="en-US" dirty="0" err="1"/>
              <a:t>proporcionan</a:t>
            </a:r>
            <a:r>
              <a:rPr lang="en-US" dirty="0"/>
              <a:t> </a:t>
            </a:r>
            <a:r>
              <a:rPr lang="en-US" dirty="0" err="1"/>
              <a:t>una</a:t>
            </a:r>
            <a:r>
              <a:rPr lang="en-US" dirty="0"/>
              <a:t> </a:t>
            </a:r>
            <a:r>
              <a:rPr lang="en-US" dirty="0" err="1"/>
              <a:t>serie</a:t>
            </a:r>
            <a:r>
              <a:rPr lang="en-US" dirty="0"/>
              <a:t> de </a:t>
            </a:r>
            <a:r>
              <a:rPr lang="en-US" dirty="0" err="1"/>
              <a:t>metas</a:t>
            </a:r>
            <a:r>
              <a:rPr lang="en-US" dirty="0"/>
              <a:t> </a:t>
            </a:r>
            <a:r>
              <a:rPr lang="en-US" dirty="0" err="1"/>
              <a:t>cuyos</a:t>
            </a:r>
            <a:r>
              <a:rPr lang="en-US" dirty="0"/>
              <a:t> </a:t>
            </a:r>
            <a:r>
              <a:rPr lang="en-US" dirty="0" err="1"/>
              <a:t>objetivos</a:t>
            </a:r>
            <a:r>
              <a:rPr lang="en-US" dirty="0"/>
              <a:t> son la </a:t>
            </a:r>
            <a:r>
              <a:rPr lang="en-US" dirty="0" err="1"/>
              <a:t>paz</a:t>
            </a:r>
            <a:r>
              <a:rPr lang="en-US" dirty="0"/>
              <a:t>, </a:t>
            </a:r>
            <a:r>
              <a:rPr lang="en-US" dirty="0" err="1"/>
              <a:t>proteger</a:t>
            </a:r>
            <a:r>
              <a:rPr lang="en-US" dirty="0"/>
              <a:t> al medio </a:t>
            </a:r>
            <a:r>
              <a:rPr lang="en-US" dirty="0" err="1"/>
              <a:t>ambiente</a:t>
            </a:r>
            <a:r>
              <a:rPr lang="en-US" dirty="0"/>
              <a:t>, la </a:t>
            </a:r>
            <a:r>
              <a:rPr lang="en-US" dirty="0" err="1"/>
              <a:t>justicia</a:t>
            </a:r>
            <a:r>
              <a:rPr lang="en-US" dirty="0"/>
              <a:t>, la </a:t>
            </a:r>
            <a:r>
              <a:rPr lang="en-US" dirty="0" err="1"/>
              <a:t>igualdad</a:t>
            </a:r>
            <a:r>
              <a:rPr lang="en-US" dirty="0"/>
              <a:t> social y </a:t>
            </a:r>
            <a:r>
              <a:rPr lang="en-US" dirty="0" err="1"/>
              <a:t>apoyar</a:t>
            </a:r>
            <a:r>
              <a:rPr lang="en-US" dirty="0"/>
              <a:t> a las </a:t>
            </a:r>
            <a:r>
              <a:rPr lang="en-US" dirty="0" err="1"/>
              <a:t>comunidades</a:t>
            </a:r>
            <a:r>
              <a:rPr lang="en-US" dirty="0"/>
              <a:t> locales. </a:t>
            </a:r>
          </a:p>
          <a:p>
            <a:pPr algn="just"/>
            <a:endParaRPr lang="en-US" dirty="0"/>
          </a:p>
        </p:txBody>
      </p:sp>
    </p:spTree>
    <p:extLst>
      <p:ext uri="{BB962C8B-B14F-4D97-AF65-F5344CB8AC3E}">
        <p14:creationId xmlns:p14="http://schemas.microsoft.com/office/powerpoint/2010/main" val="1706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DFF9E461-8D35-9AB1-7CB8-F017361A077F}"/>
              </a:ext>
            </a:extLst>
          </p:cNvPr>
          <p:cNvSpPr>
            <a:spLocks noGrp="1" noChangeArrowheads="1"/>
          </p:cNvSpPr>
          <p:nvPr>
            <p:ph type="title"/>
          </p:nvPr>
        </p:nvSpPr>
        <p:spPr>
          <a:xfrm>
            <a:off x="1200250" y="277813"/>
            <a:ext cx="10058400" cy="1450975"/>
          </a:xfrm>
          <a:ln/>
        </p:spPr>
        <p:txBody>
          <a:bodyPr/>
          <a:lstStyle/>
          <a:p>
            <a:pP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000">
                <a:solidFill>
                  <a:srgbClr val="404040"/>
                </a:solidFill>
                <a:latin typeface="Cambria" panose="02040503050406030204" pitchFamily="18" charset="0"/>
              </a:rPr>
              <a:t>ODS 8: Contribución de la Agricultura</a:t>
            </a:r>
          </a:p>
        </p:txBody>
      </p:sp>
      <p:sp>
        <p:nvSpPr>
          <p:cNvPr id="23554" name="Text Box 2">
            <a:extLst>
              <a:ext uri="{FF2B5EF4-FFF2-40B4-BE49-F238E27FC236}">
                <a16:creationId xmlns:a16="http://schemas.microsoft.com/office/drawing/2014/main" id="{527EE6E0-7ADF-7D5C-232C-B1C91200EC6A}"/>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50"/>
              </a:spcBef>
              <a:spcAft>
                <a:spcPts val="250"/>
              </a:spcAft>
              <a:buClr>
                <a:srgbClr val="972E47"/>
              </a:buClr>
              <a:buFont typeface="Wingdings" panose="05000000000000000000" pitchFamily="2" charset="2"/>
              <a:buChar char=""/>
            </a:pPr>
            <a:r>
              <a:rPr lang="es-ES" altLang="es-ES" sz="2000" dirty="0">
                <a:solidFill>
                  <a:srgbClr val="404040"/>
                </a:solidFill>
                <a:latin typeface="Cambria" panose="02040503050406030204" pitchFamily="18" charset="0"/>
              </a:rPr>
              <a:t> Los agricultores pueden crear sindicatos para aprovechar las economías de escala y tener         mejor acceso a los mercados</a:t>
            </a:r>
          </a:p>
          <a:p>
            <a:pPr hangingPunct="1">
              <a:lnSpc>
                <a:spcPct val="90000"/>
              </a:lnSpc>
              <a:spcBef>
                <a:spcPts val="1250"/>
              </a:spcBef>
              <a:spcAft>
                <a:spcPts val="250"/>
              </a:spcAft>
              <a:buClr>
                <a:srgbClr val="972E47"/>
              </a:buClr>
              <a:buFont typeface="Wingdings" panose="05000000000000000000" pitchFamily="2" charset="2"/>
              <a:buChar char=""/>
            </a:pPr>
            <a:r>
              <a:rPr lang="es-ES" altLang="es-ES" sz="2000" dirty="0">
                <a:solidFill>
                  <a:srgbClr val="404040"/>
                </a:solidFill>
                <a:latin typeface="Cambria" panose="02040503050406030204" pitchFamily="18" charset="0"/>
              </a:rPr>
              <a:t> La pequeña agricultura tiene el potencial de estimular el crecimiento económico en países en desarrollo y áreas rurales</a:t>
            </a:r>
          </a:p>
          <a:p>
            <a:pPr hangingPunct="1">
              <a:lnSpc>
                <a:spcPct val="90000"/>
              </a:lnSpc>
              <a:spcBef>
                <a:spcPts val="1250"/>
              </a:spcBef>
              <a:spcAft>
                <a:spcPts val="250"/>
              </a:spcAft>
              <a:buClr>
                <a:srgbClr val="972E47"/>
              </a:buClr>
              <a:buFont typeface="Wingdings" panose="05000000000000000000" pitchFamily="2" charset="2"/>
              <a:buChar char=""/>
            </a:pPr>
            <a:r>
              <a:rPr lang="es-ES" altLang="es-ES" sz="2000" dirty="0">
                <a:solidFill>
                  <a:srgbClr val="404040"/>
                </a:solidFill>
                <a:latin typeface="Cambria" panose="02040503050406030204" pitchFamily="18" charset="0"/>
              </a:rPr>
              <a:t> Promover la compra de productos agrícolas locales</a:t>
            </a:r>
          </a:p>
          <a:p>
            <a:pPr hangingPunct="1">
              <a:lnSpc>
                <a:spcPct val="90000"/>
              </a:lnSpc>
              <a:spcBef>
                <a:spcPts val="1250"/>
              </a:spcBef>
              <a:spcAft>
                <a:spcPts val="250"/>
              </a:spcAft>
              <a:buClr>
                <a:srgbClr val="972E47"/>
              </a:buClr>
              <a:buFont typeface="Wingdings" panose="05000000000000000000" pitchFamily="2" charset="2"/>
              <a:buChar char=""/>
            </a:pPr>
            <a:r>
              <a:rPr lang="es-ES" altLang="es-ES" sz="2000" dirty="0">
                <a:solidFill>
                  <a:srgbClr val="404040"/>
                </a:solidFill>
                <a:latin typeface="Cambria" panose="02040503050406030204" pitchFamily="18" charset="0"/>
              </a:rPr>
              <a:t> Las inversiones en agricultura pueden crear trabajos a lo largo de la cadena de valor, desde la agricultura y el procesado hasta la distribución y la venta</a:t>
            </a:r>
          </a:p>
          <a:p>
            <a:pPr hangingPunct="1">
              <a:lnSpc>
                <a:spcPct val="90000"/>
              </a:lnSpc>
              <a:spcBef>
                <a:spcPts val="1250"/>
              </a:spcBef>
              <a:spcAft>
                <a:spcPts val="250"/>
              </a:spcAft>
              <a:buClr>
                <a:srgbClr val="972E47"/>
              </a:buClr>
              <a:buFont typeface="Wingdings" panose="05000000000000000000" pitchFamily="2" charset="2"/>
              <a:buChar char=""/>
            </a:pPr>
            <a:r>
              <a:rPr lang="es-ES" altLang="es-ES" sz="2000" dirty="0">
                <a:solidFill>
                  <a:srgbClr val="404040"/>
                </a:solidFill>
                <a:latin typeface="Cambria" panose="02040503050406030204" pitchFamily="18" charset="0"/>
              </a:rPr>
              <a:t> Reforzar las cadenas de valor del mercado puede conectar a los agricultores con el mercado, consiguiendo mejores precios para sus productos</a:t>
            </a:r>
          </a:p>
          <a:p>
            <a:pPr hangingPunct="1">
              <a:lnSpc>
                <a:spcPct val="90000"/>
              </a:lnSpc>
              <a:spcBef>
                <a:spcPts val="1250"/>
              </a:spcBef>
              <a:spcAft>
                <a:spcPts val="250"/>
              </a:spcAft>
              <a:buClr>
                <a:srgbClr val="972E47"/>
              </a:buClr>
              <a:buFont typeface="Wingdings" panose="05000000000000000000" pitchFamily="2" charset="2"/>
              <a:buChar char=""/>
            </a:pPr>
            <a:r>
              <a:rPr lang="es-ES" altLang="es-ES" sz="2000" dirty="0">
                <a:solidFill>
                  <a:srgbClr val="404040"/>
                </a:solidFill>
                <a:latin typeface="Cambria" panose="02040503050406030204" pitchFamily="18" charset="0"/>
              </a:rPr>
              <a:t> La agricultura ofrece oportunidades para la innovación y la iniciativa empresarial en campos como ‘</a:t>
            </a:r>
            <a:r>
              <a:rPr lang="es-ES" altLang="es-ES" sz="2000" dirty="0" err="1">
                <a:solidFill>
                  <a:srgbClr val="404040"/>
                </a:solidFill>
                <a:latin typeface="Cambria" panose="02040503050406030204" pitchFamily="18" charset="0"/>
              </a:rPr>
              <a:t>agritech</a:t>
            </a:r>
            <a:r>
              <a:rPr lang="es-ES" altLang="es-ES" sz="2000" dirty="0">
                <a:solidFill>
                  <a:srgbClr val="404040"/>
                </a:solidFill>
                <a:latin typeface="Cambria" panose="02040503050406030204" pitchFamily="18" charset="0"/>
              </a:rPr>
              <a:t>’ (el uso de tecnologías avanzadas en la agricultura), prácticas agrícolas sostenibles y la elaboración de productos agrícolas</a:t>
            </a:r>
          </a:p>
        </p:txBody>
      </p:sp>
      <p:pic>
        <p:nvPicPr>
          <p:cNvPr id="23555" name="Picture 3">
            <a:extLst>
              <a:ext uri="{FF2B5EF4-FFF2-40B4-BE49-F238E27FC236}">
                <a16:creationId xmlns:a16="http://schemas.microsoft.com/office/drawing/2014/main" id="{5C12E83B-500C-4BC5-9BE0-2F66AE560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760413"/>
            <a:ext cx="882650" cy="882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CE026FA3-3EED-BEFE-174E-4A7B42B33C15}"/>
              </a:ext>
            </a:extLst>
          </p:cNvPr>
          <p:cNvSpPr>
            <a:spLocks noGrp="1" noChangeArrowheads="1"/>
          </p:cNvSpPr>
          <p:nvPr>
            <p:ph type="title"/>
          </p:nvPr>
        </p:nvSpPr>
        <p:spPr>
          <a:xfrm>
            <a:off x="971550" y="139700"/>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dirty="0">
                <a:solidFill>
                  <a:srgbClr val="404040"/>
                </a:solidFill>
                <a:latin typeface="Cambria" panose="02040503050406030204" pitchFamily="18" charset="0"/>
              </a:rPr>
              <a:t>ODS 10: Reducción </a:t>
            </a:r>
            <a:br>
              <a:rPr lang="es-ES" altLang="es-ES" sz="4400" dirty="0">
                <a:solidFill>
                  <a:srgbClr val="404040"/>
                </a:solidFill>
                <a:latin typeface="Cambria" panose="02040503050406030204" pitchFamily="18" charset="0"/>
              </a:rPr>
            </a:br>
            <a:r>
              <a:rPr lang="es-ES" altLang="es-ES" sz="4400" dirty="0">
                <a:solidFill>
                  <a:srgbClr val="404040"/>
                </a:solidFill>
                <a:latin typeface="Cambria" panose="02040503050406030204" pitchFamily="18" charset="0"/>
              </a:rPr>
              <a:t>de las Desigualdades</a:t>
            </a:r>
          </a:p>
        </p:txBody>
      </p:sp>
      <p:sp>
        <p:nvSpPr>
          <p:cNvPr id="24578" name="Text Box 2">
            <a:extLst>
              <a:ext uri="{FF2B5EF4-FFF2-40B4-BE49-F238E27FC236}">
                <a16:creationId xmlns:a16="http://schemas.microsoft.com/office/drawing/2014/main" id="{0050932A-9E3A-FAB2-8337-7A80D68B732A}"/>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50"/>
              </a:spcBef>
              <a:spcAft>
                <a:spcPts val="250"/>
              </a:spcAft>
              <a:buClr>
                <a:srgbClr val="99CB38"/>
              </a:buClr>
              <a:buFont typeface="Calibri" panose="020F0502020204030204" pitchFamily="34" charset="0"/>
              <a:buChar char=" "/>
            </a:pPr>
            <a:r>
              <a:rPr lang="es-ES" altLang="es-ES" sz="2000" b="1">
                <a:solidFill>
                  <a:srgbClr val="DD1367"/>
                </a:solidFill>
                <a:latin typeface="Cambria" panose="02040503050406030204" pitchFamily="18" charset="0"/>
              </a:rPr>
              <a:t>ODS 10: Reducir la desigualdad en los países y entre ellos</a:t>
            </a:r>
          </a:p>
          <a:p>
            <a:pPr hangingPunct="1">
              <a:lnSpc>
                <a:spcPct val="90000"/>
              </a:lnSpc>
              <a:spcBef>
                <a:spcPts val="1250"/>
              </a:spcBef>
              <a:spcAft>
                <a:spcPts val="250"/>
              </a:spcAft>
              <a:buClrTx/>
              <a:buFontTx/>
              <a:buNone/>
            </a:pPr>
            <a:endParaRPr lang="es-ES" altLang="es-ES" sz="2000" b="1">
              <a:solidFill>
                <a:srgbClr val="DD1367"/>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Este objetivo resalta la necesidad de empoderar y promover la inclusión social, económica y política de todas las personas y grupos de personas, independientemente de sus edades, géneros, discapacidades, razas, etnias u otras características</a:t>
            </a:r>
          </a:p>
          <a:p>
            <a:pPr algn="just" hangingPunct="1">
              <a:lnSpc>
                <a:spcPct val="100000"/>
              </a:lnSpc>
              <a:buClrTx/>
              <a:buFontTx/>
              <a:buNone/>
            </a:pPr>
            <a:endParaRPr lang="es-ES" altLang="es-ES" sz="2000">
              <a:solidFill>
                <a:srgbClr val="404040"/>
              </a:solidFill>
              <a:latin typeface="Cambria" panose="02040503050406030204" pitchFamily="18" charset="0"/>
            </a:endParaRPr>
          </a:p>
          <a:p>
            <a:pPr marL="361950" indent="-361950" algn="just" hangingPunct="1">
              <a:lnSpc>
                <a:spcPct val="100000"/>
              </a:lnSpc>
              <a:buClr>
                <a:srgbClr val="DD1367"/>
              </a:buClr>
              <a:buFont typeface="Wingdings" panose="05000000000000000000" pitchFamily="2" charset="2"/>
              <a:buChar char=""/>
            </a:pPr>
            <a:r>
              <a:rPr lang="es-ES" altLang="es-ES" sz="2000">
                <a:solidFill>
                  <a:srgbClr val="404040"/>
                </a:solidFill>
                <a:latin typeface="Cambria" panose="02040503050406030204" pitchFamily="18" charset="0"/>
              </a:rPr>
              <a:t>La diferencia de ingresos entre países disminuyó un 37% entre 1990 y 2019</a:t>
            </a:r>
          </a:p>
          <a:p>
            <a:pPr algn="just" hangingPunct="1">
              <a:lnSpc>
                <a:spcPct val="100000"/>
              </a:lnSpc>
              <a:buClrTx/>
              <a:buFontTx/>
              <a:buNone/>
            </a:pPr>
            <a:endParaRPr lang="es-ES" altLang="es-ES" sz="2000">
              <a:solidFill>
                <a:srgbClr val="404040"/>
              </a:solidFill>
              <a:latin typeface="Cambria" panose="02040503050406030204" pitchFamily="18" charset="0"/>
            </a:endParaRPr>
          </a:p>
          <a:p>
            <a:pPr marL="361950" indent="-361950" algn="just" hangingPunct="1">
              <a:lnSpc>
                <a:spcPct val="100000"/>
              </a:lnSpc>
              <a:buClr>
                <a:srgbClr val="DD1367"/>
              </a:buClr>
              <a:buFont typeface="Wingdings" panose="05000000000000000000" pitchFamily="2" charset="2"/>
              <a:buChar char=""/>
            </a:pPr>
            <a:r>
              <a:rPr lang="es-ES" altLang="es-ES" sz="2000">
                <a:solidFill>
                  <a:srgbClr val="404040"/>
                </a:solidFill>
                <a:latin typeface="Cambria" panose="02040503050406030204" pitchFamily="18" charset="0"/>
              </a:rPr>
              <a:t>El Covid19 causó el mayor aumento de desigualdad entre países de las tres últimas décadas (4,4%)</a:t>
            </a:r>
          </a:p>
          <a:p>
            <a:pPr algn="just" hangingPunct="1">
              <a:lnSpc>
                <a:spcPct val="100000"/>
              </a:lnSpc>
              <a:buClrTx/>
              <a:buFontTx/>
              <a:buNone/>
            </a:pPr>
            <a:endParaRPr lang="es-ES" altLang="es-ES" sz="2000">
              <a:solidFill>
                <a:srgbClr val="404040"/>
              </a:solidFill>
              <a:latin typeface="Cambria" panose="02040503050406030204" pitchFamily="18" charset="0"/>
            </a:endParaRPr>
          </a:p>
          <a:p>
            <a:pPr marL="361950" indent="-361950" algn="just" hangingPunct="1">
              <a:lnSpc>
                <a:spcPct val="100000"/>
              </a:lnSpc>
              <a:buClr>
                <a:srgbClr val="DD1367"/>
              </a:buClr>
              <a:buFont typeface="Wingdings" panose="05000000000000000000" pitchFamily="2" charset="2"/>
              <a:buChar char=""/>
            </a:pPr>
            <a:r>
              <a:rPr lang="es-ES" altLang="es-ES" sz="2000">
                <a:solidFill>
                  <a:srgbClr val="404040"/>
                </a:solidFill>
                <a:latin typeface="Cambria" panose="02040503050406030204" pitchFamily="18" charset="0"/>
              </a:rPr>
              <a:t>280,6 millones de migrantes en 2020 – alrededor del 4% de la población mundial</a:t>
            </a:r>
          </a:p>
        </p:txBody>
      </p:sp>
      <p:pic>
        <p:nvPicPr>
          <p:cNvPr id="24579" name="Picture 3">
            <a:extLst>
              <a:ext uri="{FF2B5EF4-FFF2-40B4-BE49-F238E27FC236}">
                <a16:creationId xmlns:a16="http://schemas.microsoft.com/office/drawing/2014/main" id="{BD69D48C-6E0A-8888-9F78-4E3B583CC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4175" y="698500"/>
            <a:ext cx="9398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02133733-3E43-C8C1-7189-9055224BACA7}"/>
              </a:ext>
            </a:extLst>
          </p:cNvPr>
          <p:cNvSpPr>
            <a:spLocks noGrp="1" noChangeArrowheads="1"/>
          </p:cNvSpPr>
          <p:nvPr>
            <p:ph type="title"/>
          </p:nvPr>
        </p:nvSpPr>
        <p:spPr>
          <a:xfrm>
            <a:off x="646906" y="20478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dirty="0">
                <a:solidFill>
                  <a:srgbClr val="404040"/>
                </a:solidFill>
                <a:latin typeface="Cambria" panose="02040503050406030204" pitchFamily="18" charset="0"/>
              </a:rPr>
              <a:t>ODS 10: Contribución de la Agricultura</a:t>
            </a:r>
          </a:p>
        </p:txBody>
      </p:sp>
      <p:sp>
        <p:nvSpPr>
          <p:cNvPr id="25602" name="Text Box 2">
            <a:extLst>
              <a:ext uri="{FF2B5EF4-FFF2-40B4-BE49-F238E27FC236}">
                <a16:creationId xmlns:a16="http://schemas.microsoft.com/office/drawing/2014/main" id="{6514AF6B-C09D-347F-9E59-F1F7CB906093}"/>
              </a:ext>
            </a:extLst>
          </p:cNvPr>
          <p:cNvSpPr txBox="1">
            <a:spLocks noChangeArrowheads="1"/>
          </p:cNvSpPr>
          <p:nvPr/>
        </p:nvSpPr>
        <p:spPr bwMode="auto">
          <a:xfrm>
            <a:off x="1084263" y="1772816"/>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450850" indent="-45085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DD1367"/>
              </a:buClr>
              <a:buFont typeface="Wingdings" panose="05000000000000000000" pitchFamily="2" charset="2"/>
              <a:buChar char=""/>
            </a:pPr>
            <a:r>
              <a:rPr lang="es-ES" altLang="es-ES" sz="2000">
                <a:solidFill>
                  <a:srgbClr val="404040"/>
                </a:solidFill>
                <a:latin typeface="Cambria" panose="02040503050406030204" pitchFamily="18" charset="0"/>
              </a:rPr>
              <a:t>Modificar el comercio o ciertas medidas políticas (p. ej. aranceles) puede proporcionar más acceso a los mercados exteriores y un aumento de las exportaciones. Como resultado, puede mejorar el empleo, los sueldos, la producción económica y la recaudación pública de los países en desarrollo</a:t>
            </a:r>
          </a:p>
          <a:p>
            <a:pPr algn="just" hangingPunct="1">
              <a:lnSpc>
                <a:spcPct val="100000"/>
              </a:lnSpc>
              <a:buClrTx/>
              <a:buFontTx/>
              <a:buNone/>
            </a:pPr>
            <a:endParaRPr lang="es-ES" altLang="es-ES" sz="2000">
              <a:solidFill>
                <a:srgbClr val="404040"/>
              </a:solidFill>
              <a:latin typeface="Cambria" panose="02040503050406030204" pitchFamily="18" charset="0"/>
            </a:endParaRPr>
          </a:p>
          <a:p>
            <a:pPr algn="just" hangingPunct="1">
              <a:lnSpc>
                <a:spcPct val="100000"/>
              </a:lnSpc>
              <a:buClr>
                <a:srgbClr val="DD1367"/>
              </a:buClr>
              <a:buFont typeface="Wingdings" panose="05000000000000000000" pitchFamily="2" charset="2"/>
              <a:buChar char=""/>
            </a:pPr>
            <a:r>
              <a:rPr lang="es-ES" altLang="es-ES" sz="2000">
                <a:solidFill>
                  <a:srgbClr val="404040"/>
                </a:solidFill>
                <a:latin typeface="Cambria" panose="02040503050406030204" pitchFamily="18" charset="0"/>
              </a:rPr>
              <a:t>Eliminar las desigualdades en el acceso a los recursos (tierra, agua, etc.) garantiza que los grupos marginados, incluyendo a los pequeños agricultores y a las mujeres de este sector, tengan las mismas oportunidades para participar en la agricultura</a:t>
            </a:r>
          </a:p>
          <a:p>
            <a:pPr algn="just" hangingPunct="1">
              <a:lnSpc>
                <a:spcPct val="100000"/>
              </a:lnSpc>
              <a:buClrTx/>
              <a:buFontTx/>
              <a:buNone/>
            </a:pPr>
            <a:endParaRPr lang="es-ES" altLang="es-ES" sz="2000">
              <a:solidFill>
                <a:srgbClr val="404040"/>
              </a:solidFill>
              <a:latin typeface="Cambria" panose="02040503050406030204" pitchFamily="18" charset="0"/>
            </a:endParaRPr>
          </a:p>
          <a:p>
            <a:pPr algn="just" hangingPunct="1">
              <a:lnSpc>
                <a:spcPct val="100000"/>
              </a:lnSpc>
              <a:buClr>
                <a:srgbClr val="DD1367"/>
              </a:buClr>
              <a:buFont typeface="Wingdings" panose="05000000000000000000" pitchFamily="2" charset="2"/>
              <a:buChar char=""/>
            </a:pPr>
            <a:r>
              <a:rPr lang="es-ES" altLang="es-ES" sz="2000">
                <a:solidFill>
                  <a:srgbClr val="404040"/>
                </a:solidFill>
                <a:latin typeface="Cambria" panose="02040503050406030204" pitchFamily="18" charset="0"/>
              </a:rPr>
              <a:t>Invertir en la educación y el desarrollo de habilidades de las comunidades vulnerables y pobres</a:t>
            </a:r>
          </a:p>
          <a:p>
            <a:pPr algn="just" hangingPunct="1">
              <a:lnSpc>
                <a:spcPct val="100000"/>
              </a:lnSpc>
              <a:buClrTx/>
              <a:buFontTx/>
              <a:buNone/>
            </a:pPr>
            <a:endParaRPr lang="es-ES" altLang="es-ES" sz="2000">
              <a:solidFill>
                <a:srgbClr val="404040"/>
              </a:solidFill>
              <a:latin typeface="Cambria" panose="02040503050406030204" pitchFamily="18" charset="0"/>
            </a:endParaRPr>
          </a:p>
          <a:p>
            <a:pPr algn="just" hangingPunct="1">
              <a:lnSpc>
                <a:spcPct val="100000"/>
              </a:lnSpc>
              <a:buClr>
                <a:srgbClr val="DD1367"/>
              </a:buClr>
              <a:buFont typeface="Wingdings" panose="05000000000000000000" pitchFamily="2" charset="2"/>
              <a:buChar char=""/>
            </a:pPr>
            <a:r>
              <a:rPr lang="es-ES" altLang="es-ES" sz="2000">
                <a:solidFill>
                  <a:srgbClr val="404040"/>
                </a:solidFill>
                <a:latin typeface="Cambria" panose="02040503050406030204" pitchFamily="18" charset="0"/>
              </a:rPr>
              <a:t>Luchar contra la discriminación a través de iniciativas para crear conciencia, promoviendo la inclusión social y apoyando las leyes contra la discriminación</a:t>
            </a:r>
          </a:p>
        </p:txBody>
      </p:sp>
      <p:pic>
        <p:nvPicPr>
          <p:cNvPr id="25603" name="Picture 3">
            <a:extLst>
              <a:ext uri="{FF2B5EF4-FFF2-40B4-BE49-F238E27FC236}">
                <a16:creationId xmlns:a16="http://schemas.microsoft.com/office/drawing/2014/main" id="{8D6A42F9-2918-942F-F120-25F03A6DB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49" y="908050"/>
            <a:ext cx="747713" cy="747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A28FCAC1-41EB-E653-C212-41366120AB70}"/>
              </a:ext>
            </a:extLst>
          </p:cNvPr>
          <p:cNvSpPr>
            <a:spLocks noGrp="1" noChangeArrowheads="1"/>
          </p:cNvSpPr>
          <p:nvPr>
            <p:ph type="title"/>
          </p:nvPr>
        </p:nvSpPr>
        <p:spPr>
          <a:xfrm>
            <a:off x="954088" y="615950"/>
            <a:ext cx="10907712" cy="98742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000" dirty="0">
                <a:solidFill>
                  <a:srgbClr val="404040"/>
                </a:solidFill>
                <a:latin typeface="Cambria" panose="02040503050406030204" pitchFamily="18" charset="0"/>
              </a:rPr>
              <a:t>ODS 12: Producción y Consumo </a:t>
            </a:r>
            <a:br>
              <a:rPr lang="es-ES" altLang="es-ES" sz="4000" dirty="0">
                <a:solidFill>
                  <a:srgbClr val="404040"/>
                </a:solidFill>
                <a:latin typeface="Cambria" panose="02040503050406030204" pitchFamily="18" charset="0"/>
              </a:rPr>
            </a:br>
            <a:r>
              <a:rPr lang="es-ES" altLang="es-ES" sz="4000" dirty="0">
                <a:solidFill>
                  <a:srgbClr val="404040"/>
                </a:solidFill>
                <a:latin typeface="Cambria" panose="02040503050406030204" pitchFamily="18" charset="0"/>
              </a:rPr>
              <a:t>Responsables</a:t>
            </a:r>
          </a:p>
        </p:txBody>
      </p:sp>
      <p:sp>
        <p:nvSpPr>
          <p:cNvPr id="26626" name="Text Box 2">
            <a:extLst>
              <a:ext uri="{FF2B5EF4-FFF2-40B4-BE49-F238E27FC236}">
                <a16:creationId xmlns:a16="http://schemas.microsoft.com/office/drawing/2014/main" id="{921D3140-DD54-F105-095E-BCF69813CB37}"/>
              </a:ext>
            </a:extLst>
          </p:cNvPr>
          <p:cNvSpPr txBox="1">
            <a:spLocks noChangeArrowheads="1"/>
          </p:cNvSpPr>
          <p:nvPr/>
        </p:nvSpPr>
        <p:spPr bwMode="auto">
          <a:xfrm>
            <a:off x="1096963" y="1846263"/>
            <a:ext cx="10058400" cy="412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10000"/>
              </a:lnSpc>
              <a:buClr>
                <a:srgbClr val="99CB38"/>
              </a:buClr>
              <a:buFont typeface="Calibri" panose="020F0502020204030204" pitchFamily="34" charset="0"/>
              <a:buChar char=" "/>
            </a:pPr>
            <a:r>
              <a:rPr lang="es-ES" altLang="es-ES" sz="2000" b="1" dirty="0">
                <a:solidFill>
                  <a:srgbClr val="CD8B2A"/>
                </a:solidFill>
                <a:latin typeface="Cambria" panose="02040503050406030204" pitchFamily="18" charset="0"/>
              </a:rPr>
              <a:t>ODS 12: Garantizar modalidades de consumo y producción sostenibles.</a:t>
            </a:r>
          </a:p>
          <a:p>
            <a:pPr algn="just" hangingPunct="1">
              <a:lnSpc>
                <a:spcPct val="110000"/>
              </a:lnSpc>
              <a:buClrTx/>
              <a:buFontTx/>
              <a:buNone/>
            </a:pPr>
            <a:endParaRPr lang="es-ES" altLang="es-ES" sz="2000" dirty="0">
              <a:solidFill>
                <a:srgbClr val="404040"/>
              </a:solidFill>
              <a:latin typeface="Cambria" panose="02040503050406030204" pitchFamily="18" charset="0"/>
            </a:endParaRPr>
          </a:p>
          <a:p>
            <a:pPr algn="just" hangingPunct="1">
              <a:lnSpc>
                <a:spcPct val="110000"/>
              </a:lnSpc>
              <a:buClr>
                <a:srgbClr val="99CB38"/>
              </a:buClr>
              <a:buFont typeface="Calibri" panose="020F0502020204030204" pitchFamily="34" charset="0"/>
              <a:buChar char=" "/>
            </a:pPr>
            <a:r>
              <a:rPr lang="es-ES" altLang="es-ES" sz="2000" b="1" dirty="0">
                <a:solidFill>
                  <a:srgbClr val="404040"/>
                </a:solidFill>
                <a:latin typeface="Cambria" panose="02040503050406030204" pitchFamily="18" charset="0"/>
              </a:rPr>
              <a:t>Usar de manera eficiente </a:t>
            </a:r>
            <a:r>
              <a:rPr lang="es-ES" altLang="es-ES" sz="2000" dirty="0">
                <a:solidFill>
                  <a:srgbClr val="404040"/>
                </a:solidFill>
                <a:latin typeface="Cambria" panose="02040503050406030204" pitchFamily="18" charset="0"/>
              </a:rPr>
              <a:t>los recursos naturales y reducir los residuos y la contaminación. </a:t>
            </a:r>
          </a:p>
          <a:p>
            <a:pPr algn="just" hangingPunct="1">
              <a:lnSpc>
                <a:spcPct val="110000"/>
              </a:lnSpc>
              <a:buClrTx/>
              <a:buFontTx/>
              <a:buNone/>
            </a:pPr>
            <a:endParaRPr lang="es-ES" altLang="es-ES" sz="2000" dirty="0">
              <a:solidFill>
                <a:srgbClr val="404040"/>
              </a:solidFill>
              <a:latin typeface="Cambria" panose="02040503050406030204" pitchFamily="18" charset="0"/>
            </a:endParaRPr>
          </a:p>
          <a:p>
            <a:pPr algn="just" hangingPunct="1">
              <a:lnSpc>
                <a:spcPct val="110000"/>
              </a:lnSpc>
              <a:buClr>
                <a:srgbClr val="99CB38"/>
              </a:buClr>
              <a:buFont typeface="Calibri" panose="020F0502020204030204" pitchFamily="34" charset="0"/>
              <a:buChar char=" "/>
            </a:pPr>
            <a:r>
              <a:rPr lang="es-ES" altLang="es-ES" sz="2000" b="1" dirty="0">
                <a:solidFill>
                  <a:srgbClr val="404040"/>
                </a:solidFill>
                <a:latin typeface="Cambria" panose="02040503050406030204" pitchFamily="18" charset="0"/>
              </a:rPr>
              <a:t>Minimizar el desperdicio de alimentos </a:t>
            </a:r>
            <a:r>
              <a:rPr lang="es-ES" altLang="es-ES" sz="2000" dirty="0">
                <a:solidFill>
                  <a:srgbClr val="404040"/>
                </a:solidFill>
                <a:latin typeface="Cambria" panose="02040503050406030204" pitchFamily="18" charset="0"/>
              </a:rPr>
              <a:t>a lo largo de la cadena de suministro es esencial para fomentar el consumo responsable. </a:t>
            </a:r>
          </a:p>
          <a:p>
            <a:pPr algn="just" hangingPunct="1">
              <a:lnSpc>
                <a:spcPct val="110000"/>
              </a:lnSpc>
              <a:buClrTx/>
              <a:buFontTx/>
              <a:buNone/>
            </a:pPr>
            <a:endParaRPr lang="es-ES" altLang="es-ES" sz="2000" dirty="0">
              <a:solidFill>
                <a:srgbClr val="404040"/>
              </a:solidFill>
              <a:latin typeface="Cambria" panose="02040503050406030204" pitchFamily="18" charset="0"/>
            </a:endParaRPr>
          </a:p>
          <a:p>
            <a:pPr algn="just" hangingPunct="1">
              <a:lnSpc>
                <a:spcPct val="110000"/>
              </a:lnSpc>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El ODS 12 aspira a reducir a la mitad el desperdicio de alimentos per cápita en toda la cadena de producción y suministro, incluyendo las pérdidas </a:t>
            </a:r>
            <a:r>
              <a:rPr lang="es-ES" altLang="es-ES" sz="2000" dirty="0" err="1">
                <a:solidFill>
                  <a:srgbClr val="404040"/>
                </a:solidFill>
                <a:latin typeface="Cambria" panose="02040503050406030204" pitchFamily="18" charset="0"/>
              </a:rPr>
              <a:t>poscosecha</a:t>
            </a:r>
            <a:r>
              <a:rPr lang="es-ES" altLang="es-ES" sz="2000" dirty="0">
                <a:solidFill>
                  <a:srgbClr val="404040"/>
                </a:solidFill>
                <a:latin typeface="Cambria" panose="02040503050406030204" pitchFamily="18" charset="0"/>
              </a:rPr>
              <a:t>. </a:t>
            </a:r>
          </a:p>
          <a:p>
            <a:pPr algn="just" hangingPunct="1">
              <a:lnSpc>
                <a:spcPct val="110000"/>
              </a:lnSpc>
              <a:buClrTx/>
              <a:buFontTx/>
              <a:buNone/>
            </a:pPr>
            <a:endParaRPr lang="es-ES" altLang="es-ES" sz="2000" dirty="0">
              <a:solidFill>
                <a:srgbClr val="404040"/>
              </a:solidFill>
              <a:latin typeface="Cambria" panose="02040503050406030204" pitchFamily="18" charset="0"/>
            </a:endParaRPr>
          </a:p>
        </p:txBody>
      </p:sp>
      <p:pic>
        <p:nvPicPr>
          <p:cNvPr id="26627" name="Picture 3">
            <a:extLst>
              <a:ext uri="{FF2B5EF4-FFF2-40B4-BE49-F238E27FC236}">
                <a16:creationId xmlns:a16="http://schemas.microsoft.com/office/drawing/2014/main" id="{079AF5B9-AD7A-E9C2-185C-CD29ABCB2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9282" y="895350"/>
            <a:ext cx="708025" cy="708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80635A12-24C5-2754-A7A0-EC19EB3AD7A4}"/>
              </a:ext>
            </a:extLst>
          </p:cNvPr>
          <p:cNvSpPr>
            <a:spLocks noGrp="1" noChangeArrowheads="1"/>
          </p:cNvSpPr>
          <p:nvPr>
            <p:ph type="title"/>
          </p:nvPr>
        </p:nvSpPr>
        <p:spPr>
          <a:xfrm>
            <a:off x="1128242"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3600" dirty="0">
                <a:solidFill>
                  <a:srgbClr val="404040"/>
                </a:solidFill>
                <a:latin typeface="Cambria" panose="02040503050406030204" pitchFamily="18" charset="0"/>
              </a:rPr>
              <a:t>ODS 12: Producción y Consumo</a:t>
            </a:r>
            <a:br>
              <a:rPr lang="es-ES" altLang="es-ES" sz="3600" dirty="0">
                <a:solidFill>
                  <a:srgbClr val="404040"/>
                </a:solidFill>
                <a:latin typeface="Cambria" panose="02040503050406030204" pitchFamily="18" charset="0"/>
              </a:rPr>
            </a:br>
            <a:r>
              <a:rPr lang="es-ES" altLang="es-ES" sz="3600" dirty="0">
                <a:solidFill>
                  <a:srgbClr val="404040"/>
                </a:solidFill>
                <a:latin typeface="Cambria" panose="02040503050406030204" pitchFamily="18" charset="0"/>
              </a:rPr>
              <a:t>Responsables</a:t>
            </a:r>
          </a:p>
        </p:txBody>
      </p:sp>
      <p:sp>
        <p:nvSpPr>
          <p:cNvPr id="27650" name="Text Box 2">
            <a:extLst>
              <a:ext uri="{FF2B5EF4-FFF2-40B4-BE49-F238E27FC236}">
                <a16:creationId xmlns:a16="http://schemas.microsoft.com/office/drawing/2014/main" id="{058D2E5A-25CE-9377-E004-6A3B68396C16}"/>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50"/>
              </a:spcBef>
              <a:spcAft>
                <a:spcPts val="250"/>
              </a:spcAft>
              <a:buClr>
                <a:srgbClr val="99CB38"/>
              </a:buClr>
              <a:buFont typeface="Calibri" panose="020F0502020204030204" pitchFamily="34" charset="0"/>
              <a:buChar char=" "/>
            </a:pPr>
            <a:r>
              <a:rPr lang="es-ES" altLang="es-ES" sz="2000" b="1" u="sng">
                <a:solidFill>
                  <a:srgbClr val="404040"/>
                </a:solidFill>
                <a:latin typeface="Cambria" panose="02040503050406030204" pitchFamily="18" charset="0"/>
              </a:rPr>
              <a:t>Desperdicio de alimentos por país</a:t>
            </a:r>
          </a:p>
          <a:p>
            <a:pPr hangingPunct="1">
              <a:lnSpc>
                <a:spcPct val="90000"/>
              </a:lnSpc>
              <a:spcBef>
                <a:spcPts val="1250"/>
              </a:spcBef>
              <a:spcAft>
                <a:spcPts val="250"/>
              </a:spcAft>
              <a:buClrTx/>
              <a:buFontTx/>
              <a:buNone/>
            </a:pPr>
            <a:endParaRPr lang="es-ES" altLang="es-ES" sz="2000" b="1" u="sng">
              <a:solidFill>
                <a:srgbClr val="404040"/>
              </a:solidFill>
              <a:latin typeface="Cambria" panose="02040503050406030204" pitchFamily="18" charset="0"/>
            </a:endParaRPr>
          </a:p>
        </p:txBody>
      </p:sp>
      <p:pic>
        <p:nvPicPr>
          <p:cNvPr id="27651" name="Picture 3">
            <a:extLst>
              <a:ext uri="{FF2B5EF4-FFF2-40B4-BE49-F238E27FC236}">
                <a16:creationId xmlns:a16="http://schemas.microsoft.com/office/drawing/2014/main" id="{3762250B-6573-6451-34EB-0E60071F3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175" y="889000"/>
            <a:ext cx="785813" cy="785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7652" name="Group 4">
            <a:extLst>
              <a:ext uri="{FF2B5EF4-FFF2-40B4-BE49-F238E27FC236}">
                <a16:creationId xmlns:a16="http://schemas.microsoft.com/office/drawing/2014/main" id="{ABF8A015-0101-C105-F604-B73CB7EB900F}"/>
              </a:ext>
            </a:extLst>
          </p:cNvPr>
          <p:cNvGraphicFramePr>
            <a:graphicFrameLocks noGrp="1"/>
          </p:cNvGraphicFramePr>
          <p:nvPr/>
        </p:nvGraphicFramePr>
        <p:xfrm>
          <a:off x="1754188" y="2730500"/>
          <a:ext cx="8126412" cy="2338390"/>
        </p:xfrm>
        <a:graphic>
          <a:graphicData uri="http://schemas.openxmlformats.org/drawingml/2006/table">
            <a:tbl>
              <a:tblPr/>
              <a:tblGrid>
                <a:gridCol w="2708275">
                  <a:extLst>
                    <a:ext uri="{9D8B030D-6E8A-4147-A177-3AD203B41FA5}">
                      <a16:colId xmlns:a16="http://schemas.microsoft.com/office/drawing/2014/main" val="2297295055"/>
                    </a:ext>
                  </a:extLst>
                </a:gridCol>
                <a:gridCol w="2709862">
                  <a:extLst>
                    <a:ext uri="{9D8B030D-6E8A-4147-A177-3AD203B41FA5}">
                      <a16:colId xmlns:a16="http://schemas.microsoft.com/office/drawing/2014/main" val="1563640357"/>
                    </a:ext>
                  </a:extLst>
                </a:gridCol>
                <a:gridCol w="2708275">
                  <a:extLst>
                    <a:ext uri="{9D8B030D-6E8A-4147-A177-3AD203B41FA5}">
                      <a16:colId xmlns:a16="http://schemas.microsoft.com/office/drawing/2014/main" val="1110198111"/>
                    </a:ext>
                  </a:extLst>
                </a:gridCol>
              </a:tblGrid>
              <a:tr h="896938">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1800" b="0"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País </a:t>
                      </a:r>
                    </a:p>
                  </a:txBody>
                  <a:tcPr horzOverflow="overflow">
                    <a:lnL w="1440" cap="flat" cmpd="sng" algn="ctr">
                      <a:solidFill>
                        <a:srgbClr val="44C1A3"/>
                      </a:solidFill>
                      <a:prstDash val="solid"/>
                      <a:round/>
                      <a:headEnd type="none" w="med" len="med"/>
                      <a:tailEnd type="none" w="med" len="med"/>
                    </a:lnL>
                    <a:lnR>
                      <a:noFill/>
                    </a:lnR>
                    <a:lnT w="1440" cap="flat" cmpd="sng" algn="ctr">
                      <a:solidFill>
                        <a:srgbClr val="44C1A3"/>
                      </a:solidFill>
                      <a:prstDash val="solid"/>
                      <a:round/>
                      <a:headEnd type="none" w="med" len="med"/>
                      <a:tailEnd type="none" w="med" len="med"/>
                    </a:lnT>
                    <a:lnB>
                      <a:noFill/>
                    </a:lnB>
                    <a:lnTlToBr>
                      <a:noFill/>
                    </a:lnTlToBr>
                    <a:lnBlToTr>
                      <a:noFill/>
                    </a:lnBlToTr>
                    <a:solidFill>
                      <a:srgbClr val="44C1A3"/>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Residuos generados per cápita (kg)</a:t>
                      </a:r>
                    </a:p>
                  </a:txBody>
                  <a:tcPr horzOverflow="overflow">
                    <a:lnL>
                      <a:noFill/>
                    </a:lnL>
                    <a:lnR>
                      <a:noFill/>
                    </a:lnR>
                    <a:lnT w="1440" cap="flat" cmpd="sng" algn="ctr">
                      <a:solidFill>
                        <a:srgbClr val="44C1A3"/>
                      </a:solidFill>
                      <a:prstDash val="solid"/>
                      <a:round/>
                      <a:headEnd type="none" w="med" len="med"/>
                      <a:tailEnd type="none" w="med" len="med"/>
                    </a:lnT>
                    <a:lnB>
                      <a:noFill/>
                    </a:lnB>
                    <a:lnTlToBr>
                      <a:noFill/>
                    </a:lnTlToBr>
                    <a:lnBlToTr>
                      <a:noFill/>
                    </a:lnBlToTr>
                    <a:solidFill>
                      <a:srgbClr val="44C1A3"/>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Generación total de residuos (millones de toneladas métricas)</a:t>
                      </a:r>
                    </a:p>
                  </a:txBody>
                  <a:tcPr horzOverflow="overflow">
                    <a:lnL>
                      <a:noFill/>
                    </a:lnL>
                    <a:lnR w="1440" cap="flat" cmpd="sng" algn="ctr">
                      <a:solidFill>
                        <a:srgbClr val="44C1A3"/>
                      </a:solidFill>
                      <a:prstDash val="solid"/>
                      <a:round/>
                      <a:headEnd type="none" w="med" len="med"/>
                      <a:tailEnd type="none" w="med" len="med"/>
                    </a:lnR>
                    <a:lnT w="1440" cap="flat" cmpd="sng" algn="ctr">
                      <a:solidFill>
                        <a:srgbClr val="44C1A3"/>
                      </a:solidFill>
                      <a:prstDash val="solid"/>
                      <a:round/>
                      <a:headEnd type="none" w="med" len="med"/>
                      <a:tailEnd type="none" w="med" len="med"/>
                    </a:lnT>
                    <a:lnB>
                      <a:noFill/>
                    </a:lnB>
                    <a:lnTlToBr>
                      <a:noFill/>
                    </a:lnTlToBr>
                    <a:lnBlToTr>
                      <a:noFill/>
                    </a:lnBlToTr>
                    <a:solidFill>
                      <a:srgbClr val="44C1A3"/>
                    </a:solidFill>
                  </a:tcPr>
                </a:tc>
                <a:extLst>
                  <a:ext uri="{0D108BD9-81ED-4DB2-BD59-A6C34878D82A}">
                    <a16:rowId xmlns:a16="http://schemas.microsoft.com/office/drawing/2014/main" val="3844483322"/>
                  </a:ext>
                </a:extLst>
              </a:tr>
              <a:tr h="360363">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Chipre</a:t>
                      </a:r>
                    </a:p>
                  </a:txBody>
                  <a:tcPr horzOverflow="overflow">
                    <a:lnL w="1440" cap="flat" cmpd="sng" algn="ctr">
                      <a:solidFill>
                        <a:srgbClr val="44C1A3"/>
                      </a:solidFill>
                      <a:prstDash val="solid"/>
                      <a:round/>
                      <a:headEnd type="none" w="med" len="med"/>
                      <a:tailEnd type="none" w="med" len="med"/>
                    </a:lnL>
                    <a:lnR>
                      <a:noFill/>
                    </a:lnR>
                    <a:lnT>
                      <a:noFill/>
                    </a:lnT>
                    <a:lnB>
                      <a:noFill/>
                    </a:lnB>
                    <a:lnTlToBr>
                      <a:noFill/>
                    </a:lnTlToBr>
                    <a:lnBlToTr>
                      <a:noFill/>
                    </a:lnBlToTr>
                    <a:no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l-GR"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644</a:t>
                      </a:r>
                    </a:p>
                  </a:txBody>
                  <a:tcPr horzOverflow="overflow">
                    <a:lnL>
                      <a:noFill/>
                    </a:lnL>
                    <a:lnR>
                      <a:noFill/>
                    </a:lnR>
                    <a:lnT>
                      <a:noFill/>
                    </a:lnT>
                    <a:lnB>
                      <a:noFill/>
                    </a:lnB>
                    <a:lnTlToBr>
                      <a:noFill/>
                    </a:lnTlToBr>
                    <a:lnBlToTr>
                      <a:noFill/>
                    </a:lnBlToTr>
                    <a:no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2,2</a:t>
                      </a:r>
                    </a:p>
                  </a:txBody>
                  <a:tcPr horzOverflow="overflow">
                    <a:lnL>
                      <a:noFill/>
                    </a:lnL>
                    <a:lnR w="1440" cap="flat" cmpd="sng" algn="ctr">
                      <a:solidFill>
                        <a:srgbClr val="44C1A3"/>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540342942"/>
                  </a:ext>
                </a:extLst>
              </a:tr>
              <a:tr h="360363">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Grecia</a:t>
                      </a:r>
                    </a:p>
                  </a:txBody>
                  <a:tcPr horzOverflow="overflow">
                    <a:lnL w="1440" cap="flat" cmpd="sng" algn="ctr">
                      <a:solidFill>
                        <a:srgbClr val="44C1A3"/>
                      </a:solidFill>
                      <a:prstDash val="solid"/>
                      <a:round/>
                      <a:headEnd type="none" w="med" len="med"/>
                      <a:tailEnd type="none" w="med" len="med"/>
                    </a:lnL>
                    <a:lnR>
                      <a:noFill/>
                    </a:lnR>
                    <a:lnT>
                      <a:noFill/>
                    </a:lnT>
                    <a:lnB>
                      <a:noFill/>
                    </a:lnB>
                    <a:lnTlToBr>
                      <a:noFill/>
                    </a:lnTlToBr>
                    <a:lnBlToTr>
                      <a:noFill/>
                    </a:lnBlToTr>
                    <a:no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l-GR"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524</a:t>
                      </a:r>
                    </a:p>
                  </a:txBody>
                  <a:tcPr horzOverflow="overflow">
                    <a:lnL>
                      <a:noFill/>
                    </a:lnL>
                    <a:lnR>
                      <a:noFill/>
                    </a:lnR>
                    <a:lnT>
                      <a:noFill/>
                    </a:lnT>
                    <a:lnB>
                      <a:noFill/>
                    </a:lnB>
                    <a:lnTlToBr>
                      <a:noFill/>
                    </a:lnTlToBr>
                    <a:lnBlToTr>
                      <a:noFill/>
                    </a:lnBlToTr>
                    <a:no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24,6</a:t>
                      </a:r>
                    </a:p>
                  </a:txBody>
                  <a:tcPr horzOverflow="overflow">
                    <a:lnL>
                      <a:noFill/>
                    </a:lnL>
                    <a:lnR w="1440" cap="flat" cmpd="sng" algn="ctr">
                      <a:solidFill>
                        <a:srgbClr val="44C1A3"/>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726675800"/>
                  </a:ext>
                </a:extLst>
              </a:tr>
              <a:tr h="360363">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España</a:t>
                      </a:r>
                    </a:p>
                  </a:txBody>
                  <a:tcPr horzOverflow="overflow">
                    <a:lnL w="1440" cap="flat" cmpd="sng" algn="ctr">
                      <a:solidFill>
                        <a:srgbClr val="44C1A3"/>
                      </a:solidFill>
                      <a:prstDash val="solid"/>
                      <a:round/>
                      <a:headEnd type="none" w="med" len="med"/>
                      <a:tailEnd type="none" w="med" len="med"/>
                    </a:lnL>
                    <a:lnR>
                      <a:noFill/>
                    </a:lnR>
                    <a:lnT>
                      <a:noFill/>
                    </a:lnT>
                    <a:lnB>
                      <a:noFill/>
                    </a:lnB>
                    <a:lnTlToBr>
                      <a:noFill/>
                    </a:lnTlToBr>
                    <a:lnBlToTr>
                      <a:noFill/>
                    </a:lnBlToTr>
                    <a:no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472</a:t>
                      </a:r>
                    </a:p>
                  </a:txBody>
                  <a:tcPr horzOverflow="overflow">
                    <a:lnL>
                      <a:noFill/>
                    </a:lnL>
                    <a:lnR>
                      <a:noFill/>
                    </a:lnR>
                    <a:lnT>
                      <a:noFill/>
                    </a:lnT>
                    <a:lnB>
                      <a:noFill/>
                    </a:lnB>
                    <a:lnTlToBr>
                      <a:noFill/>
                    </a:lnTlToBr>
                    <a:lnBlToTr>
                      <a:noFill/>
                    </a:lnBlToTr>
                    <a:no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105,9</a:t>
                      </a:r>
                    </a:p>
                  </a:txBody>
                  <a:tcPr horzOverflow="overflow">
                    <a:lnL>
                      <a:noFill/>
                    </a:lnL>
                    <a:lnR w="1440" cap="flat" cmpd="sng" algn="ctr">
                      <a:solidFill>
                        <a:srgbClr val="44C1A3"/>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163805829"/>
                  </a:ext>
                </a:extLst>
              </a:tr>
              <a:tr h="360363">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Italia</a:t>
                      </a:r>
                    </a:p>
                  </a:txBody>
                  <a:tcPr horzOverflow="overflow">
                    <a:lnL w="1440" cap="flat" cmpd="sng" algn="ctr">
                      <a:solidFill>
                        <a:srgbClr val="44C1A3"/>
                      </a:solidFill>
                      <a:prstDash val="solid"/>
                      <a:round/>
                      <a:headEnd type="none" w="med" len="med"/>
                      <a:tailEnd type="none" w="med" len="med"/>
                    </a:lnL>
                    <a:lnR>
                      <a:noFill/>
                    </a:lnR>
                    <a:lnT>
                      <a:noFill/>
                    </a:lnT>
                    <a:lnB w="1440" cap="flat" cmpd="sng" algn="ctr">
                      <a:solidFill>
                        <a:srgbClr val="44C1A3"/>
                      </a:solidFill>
                      <a:prstDash val="solid"/>
                      <a:round/>
                      <a:headEnd type="none" w="med" len="med"/>
                      <a:tailEnd type="none" w="med" len="med"/>
                    </a:lnB>
                    <a:lnTlToBr>
                      <a:noFill/>
                    </a:lnTlToBr>
                    <a:lnBlToTr>
                      <a:noFill/>
                    </a:lnBlToTr>
                    <a:no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487</a:t>
                      </a:r>
                    </a:p>
                  </a:txBody>
                  <a:tcPr horzOverflow="overflow">
                    <a:lnL>
                      <a:noFill/>
                    </a:lnL>
                    <a:lnR>
                      <a:noFill/>
                    </a:lnR>
                    <a:lnT>
                      <a:noFill/>
                    </a:lnT>
                    <a:lnB w="1440" cap="flat" cmpd="sng" algn="ctr">
                      <a:solidFill>
                        <a:srgbClr val="44C1A3"/>
                      </a:solidFill>
                      <a:prstDash val="solid"/>
                      <a:round/>
                      <a:headEnd type="none" w="med" len="med"/>
                      <a:tailEnd type="none" w="med" len="med"/>
                    </a:lnB>
                    <a:lnTlToBr>
                      <a:noFill/>
                    </a:lnTlToBr>
                    <a:lnBlToTr>
                      <a:noFill/>
                    </a:lnBlToTr>
                    <a:no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174,9</a:t>
                      </a:r>
                    </a:p>
                  </a:txBody>
                  <a:tcPr horzOverflow="overflow">
                    <a:lnL>
                      <a:noFill/>
                    </a:lnL>
                    <a:lnR w="1440" cap="flat" cmpd="sng" algn="ctr">
                      <a:solidFill>
                        <a:srgbClr val="44C1A3"/>
                      </a:solidFill>
                      <a:prstDash val="solid"/>
                      <a:round/>
                      <a:headEnd type="none" w="med" len="med"/>
                      <a:tailEnd type="none" w="med" len="med"/>
                    </a:lnR>
                    <a:lnT>
                      <a:noFill/>
                    </a:lnT>
                    <a:lnB w="1440" cap="flat" cmpd="sng" algn="ctr">
                      <a:solidFill>
                        <a:srgbClr val="44C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2249576"/>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25A6F6EE-E60E-F202-64E3-3511CFCBEF92}"/>
              </a:ext>
            </a:extLst>
          </p:cNvPr>
          <p:cNvSpPr>
            <a:spLocks noGrp="1" noChangeArrowheads="1"/>
          </p:cNvSpPr>
          <p:nvPr>
            <p:ph type="title"/>
          </p:nvPr>
        </p:nvSpPr>
        <p:spPr>
          <a:xfrm>
            <a:off x="1056234" y="168275"/>
            <a:ext cx="10058400" cy="1450975"/>
          </a:xfrm>
          <a:ln/>
        </p:spPr>
        <p:txBody>
          <a:bodyPr/>
          <a:lstStyle/>
          <a:p>
            <a:pP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dirty="0">
                <a:solidFill>
                  <a:srgbClr val="404040"/>
                </a:solidFill>
                <a:latin typeface="Cambria" panose="02040503050406030204" pitchFamily="18" charset="0"/>
              </a:rPr>
              <a:t>ODS 12: Contribución de la Agricultura</a:t>
            </a:r>
          </a:p>
        </p:txBody>
      </p:sp>
      <p:sp>
        <p:nvSpPr>
          <p:cNvPr id="28674" name="Text Box 2">
            <a:extLst>
              <a:ext uri="{FF2B5EF4-FFF2-40B4-BE49-F238E27FC236}">
                <a16:creationId xmlns:a16="http://schemas.microsoft.com/office/drawing/2014/main" id="{9CC5FD77-456E-1F74-3269-76B8184AA993}"/>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266700" indent="-2667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CD8B2A"/>
              </a:buClr>
              <a:buFont typeface="Wingdings" panose="05000000000000000000" pitchFamily="2" charset="2"/>
              <a:buChar char=""/>
            </a:pPr>
            <a:r>
              <a:rPr lang="es-ES" altLang="es-ES" sz="2100" dirty="0">
                <a:solidFill>
                  <a:srgbClr val="404040"/>
                </a:solidFill>
                <a:latin typeface="Cambria" panose="02040503050406030204" pitchFamily="18" charset="0"/>
              </a:rPr>
              <a:t>Educar a los consumidores sobre los efectos medioambientales y sociales de los elementos que eligen, fomentando el consumo responsable</a:t>
            </a:r>
          </a:p>
          <a:p>
            <a:pPr algn="just" hangingPunct="1">
              <a:lnSpc>
                <a:spcPct val="100000"/>
              </a:lnSpc>
              <a:buClrTx/>
              <a:buFontTx/>
              <a:buNone/>
            </a:pPr>
            <a:endParaRPr lang="es-ES" altLang="es-ES" sz="2100" dirty="0">
              <a:solidFill>
                <a:srgbClr val="404040"/>
              </a:solidFill>
              <a:latin typeface="Cambria" panose="02040503050406030204" pitchFamily="18" charset="0"/>
            </a:endParaRPr>
          </a:p>
          <a:p>
            <a:pPr algn="just" hangingPunct="1">
              <a:lnSpc>
                <a:spcPct val="100000"/>
              </a:lnSpc>
              <a:buClr>
                <a:srgbClr val="CD8B2A"/>
              </a:buClr>
              <a:buFont typeface="Wingdings" panose="05000000000000000000" pitchFamily="2" charset="2"/>
              <a:buChar char=""/>
            </a:pPr>
            <a:r>
              <a:rPr lang="es-ES" altLang="es-ES" sz="2100" dirty="0">
                <a:solidFill>
                  <a:srgbClr val="404040"/>
                </a:solidFill>
                <a:latin typeface="Cambria" panose="02040503050406030204" pitchFamily="18" charset="0"/>
              </a:rPr>
              <a:t>Implementar mejores prácticas de gestión postcosecha y distribución. Un manejo cuidadoso de los productos durante la cosecha, clasificación y envasado reduce el daño físico del producto, que puede dar lugar a un deterioro prematuro</a:t>
            </a:r>
          </a:p>
          <a:p>
            <a:pPr algn="just" hangingPunct="1">
              <a:lnSpc>
                <a:spcPct val="100000"/>
              </a:lnSpc>
              <a:buClrTx/>
              <a:buFontTx/>
              <a:buNone/>
            </a:pPr>
            <a:endParaRPr lang="es-ES" altLang="es-ES" sz="2100" dirty="0">
              <a:solidFill>
                <a:srgbClr val="404040"/>
              </a:solidFill>
              <a:latin typeface="Cambria" panose="02040503050406030204" pitchFamily="18" charset="0"/>
            </a:endParaRPr>
          </a:p>
          <a:p>
            <a:pPr algn="just" hangingPunct="1">
              <a:lnSpc>
                <a:spcPct val="100000"/>
              </a:lnSpc>
              <a:buClr>
                <a:srgbClr val="CD8B2A"/>
              </a:buClr>
              <a:buFont typeface="Wingdings" panose="05000000000000000000" pitchFamily="2" charset="2"/>
              <a:buChar char=""/>
            </a:pPr>
            <a:r>
              <a:rPr lang="es-ES" altLang="es-ES" sz="2100" dirty="0">
                <a:solidFill>
                  <a:srgbClr val="404040"/>
                </a:solidFill>
                <a:latin typeface="Cambria" panose="02040503050406030204" pitchFamily="18" charset="0"/>
              </a:rPr>
              <a:t>La elección adecuada de envasado puede ayudar a proteger el producto de factores externos como el aire, la luz y el daño físico. El envasado en atmósfera modificada (MAP) puede alargar la vida útil de productos perecederos al controlar los niveles de dióxido de carbono y oxígeno o al aplicar dióxido de sulfuro </a:t>
            </a:r>
          </a:p>
          <a:p>
            <a:pPr hangingPunct="1">
              <a:lnSpc>
                <a:spcPct val="90000"/>
              </a:lnSpc>
              <a:spcBef>
                <a:spcPts val="1250"/>
              </a:spcBef>
              <a:spcAft>
                <a:spcPts val="250"/>
              </a:spcAft>
              <a:buClrTx/>
              <a:buFontTx/>
              <a:buNone/>
            </a:pPr>
            <a:endParaRPr lang="es-ES" altLang="es-ES" sz="2000" dirty="0">
              <a:solidFill>
                <a:srgbClr val="404040"/>
              </a:solidFill>
              <a:latin typeface="Cambria" panose="02040503050406030204" pitchFamily="18" charset="0"/>
            </a:endParaRPr>
          </a:p>
          <a:p>
            <a:pPr hangingPunct="1">
              <a:lnSpc>
                <a:spcPct val="90000"/>
              </a:lnSpc>
              <a:spcBef>
                <a:spcPts val="1250"/>
              </a:spcBef>
              <a:spcAft>
                <a:spcPts val="250"/>
              </a:spcAft>
              <a:buClrTx/>
              <a:buFontTx/>
              <a:buNone/>
            </a:pPr>
            <a:endParaRPr lang="es-ES" altLang="es-ES" sz="2000" dirty="0">
              <a:solidFill>
                <a:srgbClr val="404040"/>
              </a:solidFill>
              <a:latin typeface="Cambria" panose="02040503050406030204" pitchFamily="18" charset="0"/>
            </a:endParaRPr>
          </a:p>
        </p:txBody>
      </p:sp>
      <p:pic>
        <p:nvPicPr>
          <p:cNvPr id="28675" name="Picture 3">
            <a:extLst>
              <a:ext uri="{FF2B5EF4-FFF2-40B4-BE49-F238E27FC236}">
                <a16:creationId xmlns:a16="http://schemas.microsoft.com/office/drawing/2014/main" id="{E3DAE551-43A8-65E2-A5B5-82328E64C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400" y="879475"/>
            <a:ext cx="738188"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37B58054-1974-15C0-0AD8-E4D3CE47B23A}"/>
              </a:ext>
            </a:extLst>
          </p:cNvPr>
          <p:cNvSpPr>
            <a:spLocks noGrp="1" noChangeArrowheads="1"/>
          </p:cNvSpPr>
          <p:nvPr>
            <p:ph type="title"/>
          </p:nvPr>
        </p:nvSpPr>
        <p:spPr>
          <a:xfrm>
            <a:off x="984226" y="203200"/>
            <a:ext cx="10058400" cy="1450975"/>
          </a:xfrm>
          <a:ln/>
        </p:spPr>
        <p:txBody>
          <a:bodyPr/>
          <a:lstStyle/>
          <a:p>
            <a:pP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dirty="0">
                <a:solidFill>
                  <a:srgbClr val="404040"/>
                </a:solidFill>
                <a:latin typeface="Cambria" panose="02040503050406030204" pitchFamily="18" charset="0"/>
              </a:rPr>
              <a:t>ODS 12: Contribución de la Agricultura</a:t>
            </a:r>
          </a:p>
        </p:txBody>
      </p:sp>
      <p:sp>
        <p:nvSpPr>
          <p:cNvPr id="29698" name="Text Box 2">
            <a:extLst>
              <a:ext uri="{FF2B5EF4-FFF2-40B4-BE49-F238E27FC236}">
                <a16:creationId xmlns:a16="http://schemas.microsoft.com/office/drawing/2014/main" id="{6EFE8A91-2A08-1F2D-B696-F9EEB634A421}"/>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361950" indent="-36195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CD8B2A"/>
              </a:buClr>
              <a:buFont typeface="Wingdings" panose="05000000000000000000" pitchFamily="2" charset="2"/>
              <a:buChar char=""/>
            </a:pPr>
            <a:r>
              <a:rPr lang="es-ES" altLang="es-ES" sz="2100" dirty="0">
                <a:solidFill>
                  <a:srgbClr val="404040"/>
                </a:solidFill>
                <a:latin typeface="Cambria" panose="02040503050406030204" pitchFamily="18" charset="0"/>
              </a:rPr>
              <a:t>Minimizar el tiempo que transcurre entre la cosecha y el envasado para reducir la exposición a condiciones desfavorables</a:t>
            </a:r>
          </a:p>
          <a:p>
            <a:pPr algn="just" hangingPunct="1">
              <a:lnSpc>
                <a:spcPct val="100000"/>
              </a:lnSpc>
              <a:buClrTx/>
              <a:buFontTx/>
              <a:buNone/>
            </a:pPr>
            <a:endParaRPr lang="es-ES" altLang="es-ES" sz="2100" dirty="0">
              <a:solidFill>
                <a:srgbClr val="404040"/>
              </a:solidFill>
              <a:latin typeface="Cambria" panose="02040503050406030204" pitchFamily="18" charset="0"/>
            </a:endParaRPr>
          </a:p>
          <a:p>
            <a:pPr algn="just" hangingPunct="1">
              <a:lnSpc>
                <a:spcPct val="100000"/>
              </a:lnSpc>
              <a:buClr>
                <a:srgbClr val="CD8B2A"/>
              </a:buClr>
              <a:buFont typeface="Wingdings" panose="05000000000000000000" pitchFamily="2" charset="2"/>
              <a:buChar char=""/>
            </a:pPr>
            <a:r>
              <a:rPr lang="es-ES" altLang="es-ES" sz="2100" dirty="0">
                <a:solidFill>
                  <a:srgbClr val="404040"/>
                </a:solidFill>
                <a:latin typeface="Cambria" panose="02040503050406030204" pitchFamily="18" charset="0"/>
              </a:rPr>
              <a:t>El uso de almacenes refrigerados puede ayudar a minimizar el desperdicio de comida al alargar la vida útil de bienes perecederos, prevenir el deterioro y reducir las pérdidas </a:t>
            </a:r>
            <a:r>
              <a:rPr lang="es-ES" altLang="es-ES" sz="2100" dirty="0" err="1">
                <a:solidFill>
                  <a:srgbClr val="404040"/>
                </a:solidFill>
                <a:latin typeface="Cambria" panose="02040503050406030204" pitchFamily="18" charset="0"/>
              </a:rPr>
              <a:t>poscosecha</a:t>
            </a:r>
            <a:endParaRPr lang="es-ES" altLang="es-ES" sz="2100" dirty="0">
              <a:solidFill>
                <a:srgbClr val="404040"/>
              </a:solidFill>
              <a:latin typeface="Cambria" panose="02040503050406030204" pitchFamily="18" charset="0"/>
            </a:endParaRPr>
          </a:p>
          <a:p>
            <a:pPr algn="just" hangingPunct="1">
              <a:lnSpc>
                <a:spcPct val="100000"/>
              </a:lnSpc>
              <a:buClrTx/>
              <a:buFontTx/>
              <a:buNone/>
            </a:pPr>
            <a:endParaRPr lang="es-ES" altLang="es-ES" sz="2100" dirty="0">
              <a:solidFill>
                <a:srgbClr val="404040"/>
              </a:solidFill>
              <a:latin typeface="Cambria" panose="02040503050406030204" pitchFamily="18" charset="0"/>
            </a:endParaRPr>
          </a:p>
          <a:p>
            <a:pPr algn="just" hangingPunct="1">
              <a:lnSpc>
                <a:spcPct val="100000"/>
              </a:lnSpc>
              <a:buClr>
                <a:srgbClr val="CD8B2A"/>
              </a:buClr>
              <a:buFont typeface="Wingdings" panose="05000000000000000000" pitchFamily="2" charset="2"/>
              <a:buChar char=""/>
            </a:pPr>
            <a:r>
              <a:rPr lang="es-ES" altLang="es-ES" sz="2100" dirty="0">
                <a:solidFill>
                  <a:srgbClr val="404040"/>
                </a:solidFill>
                <a:latin typeface="Cambria" panose="02040503050406030204" pitchFamily="18" charset="0"/>
              </a:rPr>
              <a:t>Adoptar los principios de la economía circular y las prácticas relacionadas (compostaje, agroforestería, etc.) puede reducir la generación de residuos </a:t>
            </a:r>
          </a:p>
          <a:p>
            <a:pPr hangingPunct="1">
              <a:lnSpc>
                <a:spcPct val="90000"/>
              </a:lnSpc>
              <a:spcBef>
                <a:spcPts val="1250"/>
              </a:spcBef>
              <a:spcAft>
                <a:spcPts val="250"/>
              </a:spcAft>
              <a:buClrTx/>
              <a:buFontTx/>
              <a:buNone/>
            </a:pPr>
            <a:endParaRPr lang="es-ES" altLang="es-ES" sz="2000" dirty="0">
              <a:solidFill>
                <a:srgbClr val="404040"/>
              </a:solidFill>
              <a:latin typeface="Cambria" panose="02040503050406030204" pitchFamily="18" charset="0"/>
            </a:endParaRPr>
          </a:p>
          <a:p>
            <a:pPr hangingPunct="1">
              <a:lnSpc>
                <a:spcPct val="90000"/>
              </a:lnSpc>
              <a:spcBef>
                <a:spcPts val="1250"/>
              </a:spcBef>
              <a:spcAft>
                <a:spcPts val="250"/>
              </a:spcAft>
              <a:buClrTx/>
              <a:buFontTx/>
              <a:buNone/>
            </a:pPr>
            <a:endParaRPr lang="es-ES" altLang="es-ES" sz="2000" dirty="0">
              <a:solidFill>
                <a:srgbClr val="404040"/>
              </a:solidFill>
              <a:latin typeface="Cambria" panose="02040503050406030204" pitchFamily="18" charset="0"/>
            </a:endParaRPr>
          </a:p>
        </p:txBody>
      </p:sp>
      <p:pic>
        <p:nvPicPr>
          <p:cNvPr id="29699" name="Picture 3">
            <a:extLst>
              <a:ext uri="{FF2B5EF4-FFF2-40B4-BE49-F238E27FC236}">
                <a16:creationId xmlns:a16="http://schemas.microsoft.com/office/drawing/2014/main" id="{813512BC-1CEB-2009-FA5D-2683693C2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2888" y="879475"/>
            <a:ext cx="738187"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45CE6630-71DE-406F-A250-44FA09A65FE9}"/>
              </a:ext>
            </a:extLst>
          </p:cNvPr>
          <p:cNvSpPr>
            <a:spLocks noGrp="1" noChangeArrowheads="1"/>
          </p:cNvSpPr>
          <p:nvPr>
            <p:ph type="title"/>
          </p:nvPr>
        </p:nvSpPr>
        <p:spPr>
          <a:xfrm>
            <a:off x="1752600" y="200025"/>
            <a:ext cx="10058400" cy="1450975"/>
          </a:xfrm>
          <a:ln/>
        </p:spPr>
        <p:txBody>
          <a:bodyPr/>
          <a:lstStyle/>
          <a:p>
            <a:pP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13: Acción por el Clima</a:t>
            </a:r>
          </a:p>
        </p:txBody>
      </p:sp>
      <p:sp>
        <p:nvSpPr>
          <p:cNvPr id="30722" name="Text Box 2">
            <a:extLst>
              <a:ext uri="{FF2B5EF4-FFF2-40B4-BE49-F238E27FC236}">
                <a16:creationId xmlns:a16="http://schemas.microsoft.com/office/drawing/2014/main" id="{B4D5B0C2-9055-F25A-067B-842D7E9EC0F6}"/>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8425" indent="-9842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50"/>
              </a:spcBef>
              <a:spcAft>
                <a:spcPts val="250"/>
              </a:spcAft>
              <a:buClr>
                <a:srgbClr val="99CB38"/>
              </a:buClr>
              <a:buFont typeface="Calibri" panose="020F0502020204030204" pitchFamily="34" charset="0"/>
              <a:buChar char=" "/>
            </a:pPr>
            <a:r>
              <a:rPr lang="es-ES" altLang="es-ES" b="1">
                <a:solidFill>
                  <a:srgbClr val="48773C"/>
                </a:solidFill>
                <a:latin typeface="Cambria" panose="02040503050406030204" pitchFamily="18" charset="0"/>
              </a:rPr>
              <a:t>ODS 13: Adoptar medidas urgentes para combatir el cambio climático y sus efectos.</a:t>
            </a:r>
          </a:p>
          <a:p>
            <a:pPr hangingPunct="1">
              <a:lnSpc>
                <a:spcPct val="90000"/>
              </a:lnSpc>
              <a:spcBef>
                <a:spcPts val="1250"/>
              </a:spcBef>
              <a:spcAft>
                <a:spcPts val="250"/>
              </a:spcAft>
              <a:buClr>
                <a:srgbClr val="99CB38"/>
              </a:buClr>
              <a:buFont typeface="Calibri" panose="020F0502020204030204" pitchFamily="34" charset="0"/>
              <a:buChar char=" "/>
            </a:pPr>
            <a:r>
              <a:rPr lang="es-ES" altLang="es-ES" i="1" u="sng">
                <a:solidFill>
                  <a:srgbClr val="404040"/>
                </a:solidFill>
                <a:latin typeface="Cambria" panose="02040503050406030204" pitchFamily="18" charset="0"/>
              </a:rPr>
              <a:t>La meta 13.1 busca fortalecer la resiliencia y la capacidad de adaptación a los riesgos relacionados con el clima</a:t>
            </a:r>
          </a:p>
          <a:p>
            <a:pPr hangingPunct="1">
              <a:lnSpc>
                <a:spcPct val="90000"/>
              </a:lnSpc>
              <a:spcBef>
                <a:spcPts val="1250"/>
              </a:spcBef>
              <a:spcAft>
                <a:spcPts val="250"/>
              </a:spcAft>
              <a:buClrTx/>
              <a:buFontTx/>
              <a:buNone/>
            </a:pPr>
            <a:endParaRPr lang="es-ES" altLang="es-ES" i="1" u="sng">
              <a:solidFill>
                <a:srgbClr val="404040"/>
              </a:solidFill>
              <a:latin typeface="Cambria" panose="02040503050406030204" pitchFamily="18" charset="0"/>
            </a:endParaRPr>
          </a:p>
          <a:p>
            <a:pPr marL="288925" indent="-288925" algn="just" hangingPunct="1">
              <a:lnSpc>
                <a:spcPct val="150000"/>
              </a:lnSpc>
              <a:buClr>
                <a:srgbClr val="48773C"/>
              </a:buClr>
              <a:buFont typeface="Wingdings" panose="05000000000000000000" pitchFamily="2" charset="2"/>
              <a:buChar char=""/>
            </a:pPr>
            <a:r>
              <a:rPr lang="es-ES" altLang="es-ES">
                <a:solidFill>
                  <a:srgbClr val="404040"/>
                </a:solidFill>
                <a:latin typeface="Cambria" panose="02040503050406030204" pitchFamily="18" charset="0"/>
              </a:rPr>
              <a:t>La temperatura media de la Tierra ya ha subido cerca de 1,2 </a:t>
            </a:r>
            <a:r>
              <a:rPr lang="es-ES" altLang="es-ES" baseline="30000">
                <a:solidFill>
                  <a:srgbClr val="404040"/>
                </a:solidFill>
                <a:latin typeface="Cambria" panose="02040503050406030204" pitchFamily="18" charset="0"/>
              </a:rPr>
              <a:t>o</a:t>
            </a:r>
            <a:r>
              <a:rPr lang="es-ES" altLang="es-ES">
                <a:solidFill>
                  <a:srgbClr val="404040"/>
                </a:solidFill>
                <a:latin typeface="Cambria" panose="02040503050406030204" pitchFamily="18" charset="0"/>
              </a:rPr>
              <a:t>C por encima de los niveles preindustriales</a:t>
            </a:r>
          </a:p>
          <a:p>
            <a:pPr algn="just" hangingPunct="1">
              <a:lnSpc>
                <a:spcPct val="150000"/>
              </a:lnSpc>
              <a:buClrTx/>
              <a:buFontTx/>
              <a:buNone/>
            </a:pPr>
            <a:endParaRPr lang="es-ES" altLang="es-ES">
              <a:solidFill>
                <a:srgbClr val="404040"/>
              </a:solidFill>
              <a:latin typeface="Cambria" panose="02040503050406030204" pitchFamily="18" charset="0"/>
            </a:endParaRPr>
          </a:p>
          <a:p>
            <a:pPr marL="288925" indent="-288925" algn="just" hangingPunct="1">
              <a:lnSpc>
                <a:spcPct val="150000"/>
              </a:lnSpc>
              <a:buClr>
                <a:srgbClr val="48773C"/>
              </a:buClr>
              <a:buFont typeface="Wingdings" panose="05000000000000000000" pitchFamily="2" charset="2"/>
              <a:buChar char=""/>
            </a:pPr>
            <a:r>
              <a:rPr lang="es-ES" altLang="es-ES">
                <a:solidFill>
                  <a:srgbClr val="404040"/>
                </a:solidFill>
                <a:latin typeface="Cambria" panose="02040503050406030204" pitchFamily="18" charset="0"/>
              </a:rPr>
              <a:t>El nivel del mar ha aumentado 20 cm de media en todo el mundo desde finales del siglo XIX</a:t>
            </a:r>
          </a:p>
          <a:p>
            <a:pPr algn="just" hangingPunct="1">
              <a:lnSpc>
                <a:spcPct val="150000"/>
              </a:lnSpc>
              <a:buClrTx/>
              <a:buFontTx/>
              <a:buNone/>
            </a:pPr>
            <a:endParaRPr lang="es-ES" altLang="es-ES">
              <a:solidFill>
                <a:srgbClr val="404040"/>
              </a:solidFill>
              <a:latin typeface="Cambria" panose="02040503050406030204" pitchFamily="18" charset="0"/>
            </a:endParaRPr>
          </a:p>
          <a:p>
            <a:pPr marL="288925" indent="-288925" algn="just" hangingPunct="1">
              <a:lnSpc>
                <a:spcPct val="150000"/>
              </a:lnSpc>
              <a:buClr>
                <a:srgbClr val="48773C"/>
              </a:buClr>
              <a:buFont typeface="Wingdings" panose="05000000000000000000" pitchFamily="2" charset="2"/>
              <a:buChar char=""/>
            </a:pPr>
            <a:r>
              <a:rPr lang="es-ES" altLang="es-ES">
                <a:solidFill>
                  <a:srgbClr val="404040"/>
                </a:solidFill>
                <a:latin typeface="Cambria" panose="02040503050406030204" pitchFamily="18" charset="0"/>
              </a:rPr>
              <a:t>Se emitieron alrededor de 37.120 millones de toneladas métricas de dióxido de carbono (CO</a:t>
            </a:r>
            <a:r>
              <a:rPr lang="es-ES" altLang="es-ES" baseline="-25000">
                <a:solidFill>
                  <a:srgbClr val="404040"/>
                </a:solidFill>
                <a:latin typeface="Cambria" panose="02040503050406030204" pitchFamily="18" charset="0"/>
              </a:rPr>
              <a:t>2</a:t>
            </a:r>
            <a:r>
              <a:rPr lang="es-ES" altLang="es-ES">
                <a:solidFill>
                  <a:srgbClr val="404040"/>
                </a:solidFill>
                <a:latin typeface="Cambria" panose="02040503050406030204" pitchFamily="18" charset="0"/>
              </a:rPr>
              <a:t>) en 2022</a:t>
            </a:r>
          </a:p>
          <a:p>
            <a:pPr hangingPunct="1">
              <a:lnSpc>
                <a:spcPct val="90000"/>
              </a:lnSpc>
              <a:spcBef>
                <a:spcPts val="1250"/>
              </a:spcBef>
              <a:spcAft>
                <a:spcPts val="250"/>
              </a:spcAft>
              <a:buClrTx/>
              <a:buFontTx/>
              <a:buNone/>
            </a:pPr>
            <a:endParaRPr lang="es-ES" altLang="es-ES">
              <a:solidFill>
                <a:srgbClr val="404040"/>
              </a:solidFill>
              <a:latin typeface="Cambria" panose="02040503050406030204" pitchFamily="18" charset="0"/>
            </a:endParaRPr>
          </a:p>
          <a:p>
            <a:pPr hangingPunct="1">
              <a:lnSpc>
                <a:spcPct val="90000"/>
              </a:lnSpc>
              <a:spcBef>
                <a:spcPts val="1250"/>
              </a:spcBef>
              <a:spcAft>
                <a:spcPts val="250"/>
              </a:spcAft>
              <a:buClrTx/>
              <a:buFontTx/>
              <a:buNone/>
            </a:pPr>
            <a:endParaRPr lang="es-ES" altLang="es-ES">
              <a:solidFill>
                <a:srgbClr val="404040"/>
              </a:solidFill>
              <a:latin typeface="Cambria" panose="02040503050406030204" pitchFamily="18" charset="0"/>
            </a:endParaRPr>
          </a:p>
        </p:txBody>
      </p:sp>
      <p:pic>
        <p:nvPicPr>
          <p:cNvPr id="30723" name="Picture 3">
            <a:extLst>
              <a:ext uri="{FF2B5EF4-FFF2-40B4-BE49-F238E27FC236}">
                <a16:creationId xmlns:a16="http://schemas.microsoft.com/office/drawing/2014/main" id="{25770A68-315B-78F6-BCA1-ACB59C870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5463" y="808038"/>
            <a:ext cx="836612" cy="842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DF33D5A6-53E0-A1E7-9078-E51ECA8F2138}"/>
              </a:ext>
            </a:extLst>
          </p:cNvPr>
          <p:cNvSpPr>
            <a:spLocks noGrp="1" noChangeArrowheads="1"/>
          </p:cNvSpPr>
          <p:nvPr>
            <p:ph type="title"/>
          </p:nvPr>
        </p:nvSpPr>
        <p:spPr>
          <a:xfrm>
            <a:off x="912218" y="298450"/>
            <a:ext cx="10058400" cy="1344613"/>
          </a:xfrm>
          <a:ln/>
        </p:spPr>
        <p:txBody>
          <a:bodyPr/>
          <a:lstStyle/>
          <a:p>
            <a:pP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dirty="0">
                <a:solidFill>
                  <a:srgbClr val="404040"/>
                </a:solidFill>
                <a:latin typeface="Cambria" panose="02040503050406030204" pitchFamily="18" charset="0"/>
              </a:rPr>
              <a:t>ODS 13: Contribución de la Agricultura</a:t>
            </a:r>
          </a:p>
        </p:txBody>
      </p:sp>
      <p:sp>
        <p:nvSpPr>
          <p:cNvPr id="31746" name="Text Box 2">
            <a:extLst>
              <a:ext uri="{FF2B5EF4-FFF2-40B4-BE49-F238E27FC236}">
                <a16:creationId xmlns:a16="http://schemas.microsoft.com/office/drawing/2014/main" id="{E9646D86-D885-8FA5-D8C6-9B0EF2DA8E76}"/>
              </a:ext>
            </a:extLst>
          </p:cNvPr>
          <p:cNvSpPr txBox="1">
            <a:spLocks noChangeArrowheads="1"/>
          </p:cNvSpPr>
          <p:nvPr/>
        </p:nvSpPr>
        <p:spPr bwMode="auto">
          <a:xfrm>
            <a:off x="1135063" y="2262188"/>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266700" indent="-2667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48773C"/>
              </a:buClr>
              <a:buFont typeface="Wingdings" panose="05000000000000000000" pitchFamily="2" charset="2"/>
              <a:buChar char=""/>
            </a:pPr>
            <a:r>
              <a:rPr lang="es-ES" altLang="es-ES" sz="2000" dirty="0">
                <a:solidFill>
                  <a:srgbClr val="374151"/>
                </a:solidFill>
                <a:latin typeface="Cambria" panose="02040503050406030204" pitchFamily="18" charset="0"/>
              </a:rPr>
              <a:t>Aumentar el contenido de carbono del suelo a través de prácticas como agregar materia orgánica, las cubiertas vegetales y la agroforestería, que pueden mitigar el cambio climático</a:t>
            </a:r>
          </a:p>
          <a:p>
            <a:pPr algn="just" hangingPunct="1">
              <a:lnSpc>
                <a:spcPct val="100000"/>
              </a:lnSpc>
              <a:buClrTx/>
              <a:buFontTx/>
              <a:buNone/>
            </a:pPr>
            <a:endParaRPr lang="es-ES" altLang="es-ES" sz="2000" dirty="0">
              <a:solidFill>
                <a:srgbClr val="374151"/>
              </a:solidFill>
              <a:latin typeface="Cambria" panose="02040503050406030204" pitchFamily="18" charset="0"/>
            </a:endParaRPr>
          </a:p>
          <a:p>
            <a:pPr algn="just" hangingPunct="1">
              <a:lnSpc>
                <a:spcPct val="100000"/>
              </a:lnSpc>
              <a:buClr>
                <a:srgbClr val="48773C"/>
              </a:buClr>
              <a:buFont typeface="Wingdings" panose="05000000000000000000" pitchFamily="2" charset="2"/>
              <a:buChar char=""/>
            </a:pPr>
            <a:r>
              <a:rPr lang="es-ES" altLang="es-ES" sz="2000" dirty="0">
                <a:solidFill>
                  <a:srgbClr val="374151"/>
                </a:solidFill>
                <a:latin typeface="Cambria" panose="02040503050406030204" pitchFamily="18" charset="0"/>
              </a:rPr>
              <a:t>Producir bioenergía de los residuos y desechos agrícolas, reduciendo la dependencia de los combustibles fósiles y fomentar el uso de fuentes de energía sostenible</a:t>
            </a:r>
          </a:p>
          <a:p>
            <a:pPr algn="just" hangingPunct="1">
              <a:lnSpc>
                <a:spcPct val="100000"/>
              </a:lnSpc>
              <a:buClrTx/>
              <a:buFontTx/>
              <a:buNone/>
            </a:pPr>
            <a:endParaRPr lang="es-ES" altLang="es-ES" sz="2000" dirty="0">
              <a:solidFill>
                <a:srgbClr val="374151"/>
              </a:solidFill>
              <a:latin typeface="Cambria" panose="02040503050406030204" pitchFamily="18" charset="0"/>
            </a:endParaRPr>
          </a:p>
          <a:p>
            <a:pPr algn="just" hangingPunct="1">
              <a:lnSpc>
                <a:spcPct val="100000"/>
              </a:lnSpc>
              <a:buClr>
                <a:srgbClr val="48773C"/>
              </a:buClr>
              <a:buFont typeface="Wingdings" panose="05000000000000000000" pitchFamily="2" charset="2"/>
              <a:buChar char=""/>
            </a:pPr>
            <a:r>
              <a:rPr lang="es-ES" altLang="es-ES" sz="2000" dirty="0">
                <a:solidFill>
                  <a:srgbClr val="404040"/>
                </a:solidFill>
                <a:latin typeface="Cambria" panose="02040503050406030204" pitchFamily="18" charset="0"/>
              </a:rPr>
              <a:t>La agricultura climáticamente inteligente, los sistemas de riego que hacen un uso eficiente del agua y la agroforestería son algunas medidas que pueden aplicar los agricultores</a:t>
            </a:r>
          </a:p>
        </p:txBody>
      </p:sp>
      <p:pic>
        <p:nvPicPr>
          <p:cNvPr id="31747" name="Picture 3">
            <a:extLst>
              <a:ext uri="{FF2B5EF4-FFF2-40B4-BE49-F238E27FC236}">
                <a16:creationId xmlns:a16="http://schemas.microsoft.com/office/drawing/2014/main" id="{9D96E7AE-3F6B-AE6C-517E-D0FD06206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288" y="858838"/>
            <a:ext cx="836612" cy="842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8D99DA5F-25D6-5237-C72A-ED2BAA4DFB1D}"/>
              </a:ext>
            </a:extLst>
          </p:cNvPr>
          <p:cNvSpPr>
            <a:spLocks noGrp="1" noChangeArrowheads="1"/>
          </p:cNvSpPr>
          <p:nvPr>
            <p:ph type="title"/>
          </p:nvPr>
        </p:nvSpPr>
        <p:spPr>
          <a:xfrm>
            <a:off x="1133475" y="298450"/>
            <a:ext cx="10058400" cy="1344613"/>
          </a:xfrm>
          <a:ln/>
        </p:spPr>
        <p:txBody>
          <a:bodyPr/>
          <a:lstStyle/>
          <a:p>
            <a:pP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13: Contribución de la Agricultura</a:t>
            </a:r>
          </a:p>
        </p:txBody>
      </p:sp>
      <p:sp>
        <p:nvSpPr>
          <p:cNvPr id="32770" name="Text Box 2">
            <a:extLst>
              <a:ext uri="{FF2B5EF4-FFF2-40B4-BE49-F238E27FC236}">
                <a16:creationId xmlns:a16="http://schemas.microsoft.com/office/drawing/2014/main" id="{8E76C9A0-A0E1-6668-3E3C-C75BB2EFFAE1}"/>
              </a:ext>
            </a:extLst>
          </p:cNvPr>
          <p:cNvSpPr txBox="1">
            <a:spLocks noChangeArrowheads="1"/>
          </p:cNvSpPr>
          <p:nvPr/>
        </p:nvSpPr>
        <p:spPr bwMode="auto">
          <a:xfrm>
            <a:off x="1116013" y="20875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266700" indent="-2667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48773C"/>
              </a:buClr>
              <a:buFont typeface="Wingdings" panose="05000000000000000000" pitchFamily="2" charset="2"/>
              <a:buChar char=""/>
            </a:pPr>
            <a:r>
              <a:rPr lang="es-ES" altLang="es-ES" sz="2000">
                <a:solidFill>
                  <a:srgbClr val="404040"/>
                </a:solidFill>
                <a:latin typeface="Cambria" panose="02040503050406030204" pitchFamily="18" charset="0"/>
              </a:rPr>
              <a:t>Se debe detener la deforestación por expansión agrícola y minimizar el uso de fertilizantes sintéticos</a:t>
            </a:r>
          </a:p>
          <a:p>
            <a:pPr algn="just" hangingPunct="1">
              <a:lnSpc>
                <a:spcPct val="100000"/>
              </a:lnSpc>
              <a:buClrTx/>
              <a:buFontTx/>
              <a:buNone/>
            </a:pPr>
            <a:endParaRPr lang="es-ES" altLang="es-ES" sz="2000">
              <a:solidFill>
                <a:srgbClr val="404040"/>
              </a:solidFill>
              <a:latin typeface="Cambria" panose="02040503050406030204" pitchFamily="18" charset="0"/>
            </a:endParaRPr>
          </a:p>
          <a:p>
            <a:pPr algn="just" hangingPunct="1">
              <a:lnSpc>
                <a:spcPct val="100000"/>
              </a:lnSpc>
              <a:buClr>
                <a:srgbClr val="48773C"/>
              </a:buClr>
              <a:buFont typeface="Wingdings" panose="05000000000000000000" pitchFamily="2" charset="2"/>
              <a:buChar char=""/>
            </a:pPr>
            <a:r>
              <a:rPr lang="es-ES" altLang="es-ES" sz="2000">
                <a:solidFill>
                  <a:srgbClr val="404040"/>
                </a:solidFill>
                <a:latin typeface="Cambria" panose="02040503050406030204" pitchFamily="18" charset="0"/>
              </a:rPr>
              <a:t>Las técnicas agrícolas pioneras pueden secuestrar el carbono de la atmósfera, pero su potencial depende del precio del carbono</a:t>
            </a:r>
          </a:p>
          <a:p>
            <a:pPr algn="just" hangingPunct="1">
              <a:lnSpc>
                <a:spcPct val="100000"/>
              </a:lnSpc>
              <a:buClrTx/>
              <a:buFontTx/>
              <a:buNone/>
            </a:pPr>
            <a:endParaRPr lang="es-ES" altLang="es-ES" sz="2000">
              <a:solidFill>
                <a:srgbClr val="404040"/>
              </a:solidFill>
              <a:latin typeface="Cambria" panose="02040503050406030204" pitchFamily="18" charset="0"/>
            </a:endParaRPr>
          </a:p>
          <a:p>
            <a:pPr algn="just" hangingPunct="1">
              <a:lnSpc>
                <a:spcPct val="100000"/>
              </a:lnSpc>
              <a:buClr>
                <a:srgbClr val="48773C"/>
              </a:buClr>
              <a:buFont typeface="Wingdings" panose="05000000000000000000" pitchFamily="2" charset="2"/>
              <a:buChar char=""/>
            </a:pPr>
            <a:r>
              <a:rPr lang="es-ES" altLang="es-ES" sz="2000">
                <a:solidFill>
                  <a:srgbClr val="404040"/>
                </a:solidFill>
                <a:latin typeface="Cambria" panose="02040503050406030204" pitchFamily="18" charset="0"/>
              </a:rPr>
              <a:t>Una agricultura sostenible que priorice la salud del suelo, la conservación de la biodiversidad y la resiliencia climática (p. ej. agricultura orgánica y gestión integrada de plagas)</a:t>
            </a:r>
          </a:p>
          <a:p>
            <a:pPr hangingPunct="1">
              <a:lnSpc>
                <a:spcPct val="90000"/>
              </a:lnSpc>
              <a:spcBef>
                <a:spcPts val="1250"/>
              </a:spcBef>
              <a:spcAft>
                <a:spcPts val="250"/>
              </a:spcAft>
              <a:buClrTx/>
              <a:buFontTx/>
              <a:buNone/>
            </a:pPr>
            <a:endParaRPr lang="es-ES" altLang="es-ES" sz="2000">
              <a:solidFill>
                <a:srgbClr val="404040"/>
              </a:solidFill>
              <a:latin typeface="Cambria" panose="02040503050406030204" pitchFamily="18" charset="0"/>
            </a:endParaRPr>
          </a:p>
        </p:txBody>
      </p:sp>
      <p:pic>
        <p:nvPicPr>
          <p:cNvPr id="32771" name="Picture 3">
            <a:extLst>
              <a:ext uri="{FF2B5EF4-FFF2-40B4-BE49-F238E27FC236}">
                <a16:creationId xmlns:a16="http://schemas.microsoft.com/office/drawing/2014/main" id="{48D8321B-1408-A1EF-B3C5-71B0A586D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7800" y="858838"/>
            <a:ext cx="836613" cy="842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F514415D-4934-236A-FAAB-40F5BD0A7F82}"/>
              </a:ext>
            </a:extLst>
          </p:cNvPr>
          <p:cNvSpPr>
            <a:spLocks noGrp="1" noChangeArrowheads="1"/>
          </p:cNvSpPr>
          <p:nvPr>
            <p:ph type="title"/>
          </p:nvPr>
        </p:nvSpPr>
        <p:spPr>
          <a:xfrm>
            <a:off x="1066800" y="263525"/>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Los 17 ODS</a:t>
            </a:r>
          </a:p>
        </p:txBody>
      </p:sp>
      <p:pic>
        <p:nvPicPr>
          <p:cNvPr id="6146" name="Picture 2">
            <a:extLst>
              <a:ext uri="{FF2B5EF4-FFF2-40B4-BE49-F238E27FC236}">
                <a16:creationId xmlns:a16="http://schemas.microsoft.com/office/drawing/2014/main" id="{74960A93-E9F1-DFBA-468B-5DBCC9441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1714500"/>
            <a:ext cx="9239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a:extLst>
              <a:ext uri="{FF2B5EF4-FFF2-40B4-BE49-F238E27FC236}">
                <a16:creationId xmlns:a16="http://schemas.microsoft.com/office/drawing/2014/main" id="{1FC7046E-314A-D695-DAF1-D6D157F80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8" y="2638425"/>
            <a:ext cx="9239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a:extLst>
              <a:ext uri="{FF2B5EF4-FFF2-40B4-BE49-F238E27FC236}">
                <a16:creationId xmlns:a16="http://schemas.microsoft.com/office/drawing/2014/main" id="{91FE5818-5E94-F2FE-7920-0E072781F7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38" y="3562350"/>
            <a:ext cx="9239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5">
            <a:extLst>
              <a:ext uri="{FF2B5EF4-FFF2-40B4-BE49-F238E27FC236}">
                <a16:creationId xmlns:a16="http://schemas.microsoft.com/office/drawing/2014/main" id="{1FF7C6A4-4288-FDE4-B497-C7CE3DBEE2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038" y="4435475"/>
            <a:ext cx="9239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Picture 6">
            <a:extLst>
              <a:ext uri="{FF2B5EF4-FFF2-40B4-BE49-F238E27FC236}">
                <a16:creationId xmlns:a16="http://schemas.microsoft.com/office/drawing/2014/main" id="{6581C735-5FD2-0CD8-28F2-DA92128A9B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038" y="5359400"/>
            <a:ext cx="9239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151" name="Group 7">
            <a:extLst>
              <a:ext uri="{FF2B5EF4-FFF2-40B4-BE49-F238E27FC236}">
                <a16:creationId xmlns:a16="http://schemas.microsoft.com/office/drawing/2014/main" id="{659F9947-1527-20B4-E8F5-FA21D8244993}"/>
              </a:ext>
            </a:extLst>
          </p:cNvPr>
          <p:cNvGraphicFramePr>
            <a:graphicFrameLocks noGrp="1"/>
          </p:cNvGraphicFramePr>
          <p:nvPr/>
        </p:nvGraphicFramePr>
        <p:xfrm>
          <a:off x="1096963" y="1714500"/>
          <a:ext cx="4070350" cy="4557713"/>
        </p:xfrm>
        <a:graphic>
          <a:graphicData uri="http://schemas.openxmlformats.org/drawingml/2006/table">
            <a:tbl>
              <a:tblPr/>
              <a:tblGrid>
                <a:gridCol w="4070350">
                  <a:extLst>
                    <a:ext uri="{9D8B030D-6E8A-4147-A177-3AD203B41FA5}">
                      <a16:colId xmlns:a16="http://schemas.microsoft.com/office/drawing/2014/main" val="1728956285"/>
                    </a:ext>
                  </a:extLst>
                </a:gridCol>
              </a:tblGrid>
              <a:tr h="912813">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1: Fin de la Pobreza                             </a:t>
                      </a:r>
                      <a:r>
                        <a:rPr kumimoji="0" lang="en-U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Poner fin a la pobreza en todas sus formas en todo el mundo.</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43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0962987"/>
                  </a:ext>
                </a:extLst>
              </a:tr>
              <a:tr h="95885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2: Hambre Cero                                     </a:t>
                      </a:r>
                    </a:p>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Poner fin al hambre, lograr la seguridad alimentaria y la mejora de la nutrición y promover la agricultura sostenible.</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432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1712339"/>
                  </a:ext>
                </a:extLst>
              </a:tr>
              <a:tr h="83820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3: Salud y Bienestar </a:t>
                      </a:r>
                    </a:p>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Garantizar una vida sana y promover el bienestar de todos a todas las edades.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241821"/>
                  </a:ext>
                </a:extLst>
              </a:tr>
              <a:tr h="95885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4: Educación de Calidad</a:t>
                      </a:r>
                      <a:r>
                        <a:rPr kumimoji="0" lang="en-US" altLang="es-ES" sz="16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            </a:t>
                      </a:r>
                    </a:p>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Garantizar una educación inclusiva y equitativa de calidad y promover oportunidades de aprendizaje permanente para todos.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8817071"/>
                  </a:ext>
                </a:extLst>
              </a:tr>
              <a:tr h="88900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5: Igualdad de Género </a:t>
                      </a:r>
                    </a:p>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Lograr la igualdad de género y empoderar a todas las mujeres y niñas.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8938054"/>
                  </a:ext>
                </a:extLst>
              </a:tr>
            </a:tbl>
          </a:graphicData>
        </a:graphic>
      </p:graphicFrame>
      <p:graphicFrame>
        <p:nvGraphicFramePr>
          <p:cNvPr id="6173" name="Group 29">
            <a:extLst>
              <a:ext uri="{FF2B5EF4-FFF2-40B4-BE49-F238E27FC236}">
                <a16:creationId xmlns:a16="http://schemas.microsoft.com/office/drawing/2014/main" id="{26B26191-9EFF-A13C-4C3D-FD43CA5E4BCF}"/>
              </a:ext>
            </a:extLst>
          </p:cNvPr>
          <p:cNvGraphicFramePr>
            <a:graphicFrameLocks noGrp="1"/>
          </p:cNvGraphicFramePr>
          <p:nvPr>
            <p:extLst>
              <p:ext uri="{D42A27DB-BD31-4B8C-83A1-F6EECF244321}">
                <p14:modId xmlns:p14="http://schemas.microsoft.com/office/powerpoint/2010/main" val="922073029"/>
              </p:ext>
            </p:extLst>
          </p:nvPr>
        </p:nvGraphicFramePr>
        <p:xfrm>
          <a:off x="6681787" y="1714500"/>
          <a:ext cx="4473575" cy="4339971"/>
        </p:xfrm>
        <a:graphic>
          <a:graphicData uri="http://schemas.openxmlformats.org/drawingml/2006/table">
            <a:tbl>
              <a:tblPr/>
              <a:tblGrid>
                <a:gridCol w="4473575">
                  <a:extLst>
                    <a:ext uri="{9D8B030D-6E8A-4147-A177-3AD203B41FA5}">
                      <a16:colId xmlns:a16="http://schemas.microsoft.com/office/drawing/2014/main" val="188915990"/>
                    </a:ext>
                  </a:extLst>
                </a:gridCol>
              </a:tblGrid>
              <a:tr h="750888">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1600" b="1"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Objetivo 6: Agua Limpia y Saneamiento</a:t>
                      </a:r>
                      <a:r>
                        <a:rPr kumimoji="0" lang="es-ES" altLang="es-ES" sz="1600" b="0"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 </a:t>
                      </a:r>
                    </a:p>
                    <a:p>
                      <a:pPr marL="0" marR="0" lvl="0" indent="0" algn="just"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1400" b="0"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Garantizar la disponibilidad y la gestión sostenible del agua y el saneamiento para todos.</a:t>
                      </a:r>
                    </a:p>
                    <a:p>
                      <a:pPr marL="0" marR="0" lvl="0" indent="0" algn="just"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s-ES" altLang="es-ES" sz="1400" b="0"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endParaRP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43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110862"/>
                  </a:ext>
                </a:extLst>
              </a:tr>
              <a:tr h="99060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7: Energía Asequible y No Contaminante </a:t>
                      </a:r>
                    </a:p>
                    <a:p>
                      <a:pPr marL="0" marR="0" lvl="0" indent="0" algn="just"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Garantizar el acceso a una energía asequible, fiable, sostenible y moderna para todos.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432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2635900"/>
                  </a:ext>
                </a:extLst>
              </a:tr>
              <a:tr h="1196975">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8: Trabajo Decente y Crecimiento Económico</a:t>
                      </a:r>
                    </a:p>
                    <a:p>
                      <a:pPr marL="0" marR="0" lvl="0" indent="0" algn="just"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Promover el crecimiento económico sostenido, inclusivo y sostenible, el empleo pleno y productivo y el trabajo decente para todos.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8107026"/>
                  </a:ext>
                </a:extLst>
              </a:tr>
              <a:tr h="1196975">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600" b="1" i="0" u="none" strike="noStrike" cap="none" normalizeH="0" baseline="0" dirty="0" err="1">
                          <a:ln>
                            <a:noFill/>
                          </a:ln>
                          <a:solidFill>
                            <a:srgbClr val="121212"/>
                          </a:solidFill>
                          <a:effectLst/>
                          <a:latin typeface="Cambria" panose="02040503050406030204" pitchFamily="18" charset="0"/>
                          <a:ea typeface="Microsoft YaHei" panose="020B0503020204020204" pitchFamily="34" charset="-122"/>
                        </a:rPr>
                        <a:t>Objetivo</a:t>
                      </a:r>
                      <a:r>
                        <a:rPr kumimoji="0" lang="en-US" altLang="es-ES" sz="1600" b="1"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 9: </a:t>
                      </a:r>
                      <a:r>
                        <a:rPr kumimoji="0" lang="en-US" altLang="es-ES" sz="1600" b="1" i="0" u="none" strike="noStrike" cap="none" normalizeH="0" baseline="0" dirty="0" err="1">
                          <a:ln>
                            <a:noFill/>
                          </a:ln>
                          <a:solidFill>
                            <a:srgbClr val="121212"/>
                          </a:solidFill>
                          <a:effectLst/>
                          <a:latin typeface="Cambria" panose="02040503050406030204" pitchFamily="18" charset="0"/>
                          <a:ea typeface="Microsoft YaHei" panose="020B0503020204020204" pitchFamily="34" charset="-122"/>
                        </a:rPr>
                        <a:t>Industria</a:t>
                      </a:r>
                      <a:r>
                        <a:rPr kumimoji="0" lang="en-US" altLang="es-ES" sz="1600" b="1"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 </a:t>
                      </a:r>
                      <a:r>
                        <a:rPr kumimoji="0" lang="en-US" altLang="es-ES" sz="1600" b="1" i="0" u="none" strike="noStrike" cap="none" normalizeH="0" baseline="0" dirty="0" err="1">
                          <a:ln>
                            <a:noFill/>
                          </a:ln>
                          <a:solidFill>
                            <a:srgbClr val="121212"/>
                          </a:solidFill>
                          <a:effectLst/>
                          <a:latin typeface="Cambria" panose="02040503050406030204" pitchFamily="18" charset="0"/>
                          <a:ea typeface="Microsoft YaHei" panose="020B0503020204020204" pitchFamily="34" charset="-122"/>
                        </a:rPr>
                        <a:t>Innovación</a:t>
                      </a:r>
                      <a:r>
                        <a:rPr kumimoji="0" lang="en-US" altLang="es-ES" sz="1600" b="1"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 e </a:t>
                      </a:r>
                      <a:r>
                        <a:rPr kumimoji="0" lang="en-US" altLang="es-ES" sz="1600" b="1" i="0" u="none" strike="noStrike" cap="none" normalizeH="0" baseline="0" dirty="0" err="1">
                          <a:ln>
                            <a:noFill/>
                          </a:ln>
                          <a:solidFill>
                            <a:srgbClr val="121212"/>
                          </a:solidFill>
                          <a:effectLst/>
                          <a:latin typeface="Cambria" panose="02040503050406030204" pitchFamily="18" charset="0"/>
                          <a:ea typeface="Microsoft YaHei" panose="020B0503020204020204" pitchFamily="34" charset="-122"/>
                        </a:rPr>
                        <a:t>Infraestructura</a:t>
                      </a:r>
                      <a:endParaRPr kumimoji="0" lang="en-US" altLang="es-ES" sz="1600" b="1"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endParaRPr>
                    </a:p>
                    <a:p>
                      <a:pPr marL="0" marR="0" lvl="0" indent="0" algn="just"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dirty="0" err="1">
                          <a:ln>
                            <a:noFill/>
                          </a:ln>
                          <a:solidFill>
                            <a:srgbClr val="121212"/>
                          </a:solidFill>
                          <a:effectLst/>
                          <a:latin typeface="Cambria" panose="02040503050406030204" pitchFamily="18" charset="0"/>
                          <a:ea typeface="Microsoft YaHei" panose="020B0503020204020204" pitchFamily="34" charset="-122"/>
                        </a:rPr>
                        <a:t>Construir</a:t>
                      </a:r>
                      <a:r>
                        <a:rPr kumimoji="0" lang="en-US" altLang="es-ES" sz="1400" b="0"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121212"/>
                          </a:solidFill>
                          <a:effectLst/>
                          <a:latin typeface="Cambria" panose="02040503050406030204" pitchFamily="18" charset="0"/>
                          <a:ea typeface="Microsoft YaHei" panose="020B0503020204020204" pitchFamily="34" charset="-122"/>
                        </a:rPr>
                        <a:t>infraestructuras</a:t>
                      </a:r>
                      <a:r>
                        <a:rPr kumimoji="0" lang="en-US" altLang="es-ES" sz="1400" b="0"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121212"/>
                          </a:solidFill>
                          <a:effectLst/>
                          <a:latin typeface="Cambria" panose="02040503050406030204" pitchFamily="18" charset="0"/>
                          <a:ea typeface="Microsoft YaHei" panose="020B0503020204020204" pitchFamily="34" charset="-122"/>
                        </a:rPr>
                        <a:t>resilientes</a:t>
                      </a:r>
                      <a:r>
                        <a:rPr kumimoji="0" lang="en-US" altLang="es-ES" sz="1400" b="0"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121212"/>
                          </a:solidFill>
                          <a:effectLst/>
                          <a:latin typeface="Cambria" panose="02040503050406030204" pitchFamily="18" charset="0"/>
                          <a:ea typeface="Microsoft YaHei" panose="020B0503020204020204" pitchFamily="34" charset="-122"/>
                        </a:rPr>
                        <a:t>promover</a:t>
                      </a:r>
                      <a:r>
                        <a:rPr kumimoji="0" lang="en-US" altLang="es-ES" sz="1400" b="0"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 la </a:t>
                      </a:r>
                      <a:r>
                        <a:rPr kumimoji="0" lang="en-US" altLang="es-ES" sz="1400" b="0" i="0" u="none" strike="noStrike" cap="none" normalizeH="0" baseline="0" dirty="0" err="1">
                          <a:ln>
                            <a:noFill/>
                          </a:ln>
                          <a:solidFill>
                            <a:srgbClr val="121212"/>
                          </a:solidFill>
                          <a:effectLst/>
                          <a:latin typeface="Cambria" panose="02040503050406030204" pitchFamily="18" charset="0"/>
                          <a:ea typeface="Microsoft YaHei" panose="020B0503020204020204" pitchFamily="34" charset="-122"/>
                        </a:rPr>
                        <a:t>industrialización</a:t>
                      </a:r>
                      <a:r>
                        <a:rPr kumimoji="0" lang="en-US" altLang="es-ES" sz="1400" b="0"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121212"/>
                          </a:solidFill>
                          <a:effectLst/>
                          <a:latin typeface="Cambria" panose="02040503050406030204" pitchFamily="18" charset="0"/>
                          <a:ea typeface="Microsoft YaHei" panose="020B0503020204020204" pitchFamily="34" charset="-122"/>
                        </a:rPr>
                        <a:t>inclusiva</a:t>
                      </a:r>
                      <a:r>
                        <a:rPr kumimoji="0" lang="en-US" altLang="es-ES" sz="1400" b="0"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 y </a:t>
                      </a:r>
                      <a:r>
                        <a:rPr kumimoji="0" lang="en-US" altLang="es-ES" sz="1400" b="0" i="0" u="none" strike="noStrike" cap="none" normalizeH="0" baseline="0" dirty="0" err="1">
                          <a:ln>
                            <a:noFill/>
                          </a:ln>
                          <a:solidFill>
                            <a:srgbClr val="121212"/>
                          </a:solidFill>
                          <a:effectLst/>
                          <a:latin typeface="Cambria" panose="02040503050406030204" pitchFamily="18" charset="0"/>
                          <a:ea typeface="Microsoft YaHei" panose="020B0503020204020204" pitchFamily="34" charset="-122"/>
                        </a:rPr>
                        <a:t>sostenible</a:t>
                      </a:r>
                      <a:r>
                        <a:rPr kumimoji="0" lang="en-US" altLang="es-ES" sz="1400" b="0"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 y </a:t>
                      </a:r>
                      <a:r>
                        <a:rPr kumimoji="0" lang="en-US" altLang="es-ES" sz="1400" b="0" i="0" u="none" strike="noStrike" cap="none" normalizeH="0" baseline="0" dirty="0" err="1">
                          <a:ln>
                            <a:noFill/>
                          </a:ln>
                          <a:solidFill>
                            <a:srgbClr val="121212"/>
                          </a:solidFill>
                          <a:effectLst/>
                          <a:latin typeface="Cambria" panose="02040503050406030204" pitchFamily="18" charset="0"/>
                          <a:ea typeface="Microsoft YaHei" panose="020B0503020204020204" pitchFamily="34" charset="-122"/>
                        </a:rPr>
                        <a:t>fomentar</a:t>
                      </a:r>
                      <a:r>
                        <a:rPr kumimoji="0" lang="en-US" altLang="es-ES" sz="1400" b="0"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 la </a:t>
                      </a:r>
                      <a:r>
                        <a:rPr kumimoji="0" lang="en-US" altLang="es-ES" sz="1400" b="0" i="0" u="none" strike="noStrike" cap="none" normalizeH="0" baseline="0" dirty="0" err="1">
                          <a:ln>
                            <a:noFill/>
                          </a:ln>
                          <a:solidFill>
                            <a:srgbClr val="121212"/>
                          </a:solidFill>
                          <a:effectLst/>
                          <a:latin typeface="Cambria" panose="02040503050406030204" pitchFamily="18" charset="0"/>
                          <a:ea typeface="Microsoft YaHei" panose="020B0503020204020204" pitchFamily="34" charset="-122"/>
                        </a:rPr>
                        <a:t>innovación</a:t>
                      </a:r>
                      <a:r>
                        <a:rPr kumimoji="0" lang="en-US" altLang="es-ES" sz="1400" b="0" i="0" u="none" strike="noStrike" cap="none" normalizeH="0" baseline="0" dirty="0">
                          <a:ln>
                            <a:noFill/>
                          </a:ln>
                          <a:solidFill>
                            <a:srgbClr val="121212"/>
                          </a:solidFill>
                          <a:effectLst/>
                          <a:latin typeface="Cambria" panose="02040503050406030204" pitchFamily="18" charset="0"/>
                          <a:ea typeface="Microsoft YaHei" panose="020B0503020204020204" pitchFamily="34" charset="-122"/>
                        </a:rPr>
                        <a:t>.</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3962998"/>
                  </a:ext>
                </a:extLst>
              </a:tr>
            </a:tbl>
          </a:graphicData>
        </a:graphic>
      </p:graphicFrame>
      <p:pic>
        <p:nvPicPr>
          <p:cNvPr id="6191" name="Picture 47">
            <a:extLst>
              <a:ext uri="{FF2B5EF4-FFF2-40B4-BE49-F238E27FC236}">
                <a16:creationId xmlns:a16="http://schemas.microsoft.com/office/drawing/2014/main" id="{64BF8D2D-B5CE-DEE3-AE8B-8FB635D895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6100" y="1772816"/>
            <a:ext cx="9398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92" name="Picture 48">
            <a:extLst>
              <a:ext uri="{FF2B5EF4-FFF2-40B4-BE49-F238E27FC236}">
                <a16:creationId xmlns:a16="http://schemas.microsoft.com/office/drawing/2014/main" id="{0F351E1D-4148-F4B5-0BDE-01A4989D5D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6100" y="2746375"/>
            <a:ext cx="9398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93" name="Picture 49">
            <a:extLst>
              <a:ext uri="{FF2B5EF4-FFF2-40B4-BE49-F238E27FC236}">
                <a16:creationId xmlns:a16="http://schemas.microsoft.com/office/drawing/2014/main" id="{33200ECD-795F-FD4E-F944-D2E091F152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6100" y="3785344"/>
            <a:ext cx="9398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94" name="Picture 50">
            <a:extLst>
              <a:ext uri="{FF2B5EF4-FFF2-40B4-BE49-F238E27FC236}">
                <a16:creationId xmlns:a16="http://schemas.microsoft.com/office/drawing/2014/main" id="{9F6063D5-70BF-8816-C8CA-3678035D1B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6100" y="4941168"/>
            <a:ext cx="9398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2CD6C68F-C920-4F5D-3B3C-F3C18BF40707}"/>
              </a:ext>
            </a:extLst>
          </p:cNvPr>
          <p:cNvSpPr>
            <a:spLocks noGrp="1" noChangeArrowheads="1"/>
          </p:cNvSpPr>
          <p:nvPr>
            <p:ph type="title"/>
          </p:nvPr>
        </p:nvSpPr>
        <p:spPr>
          <a:xfrm>
            <a:off x="908050" y="298450"/>
            <a:ext cx="10058400" cy="1450975"/>
          </a:xfrm>
          <a:ln/>
        </p:spPr>
        <p:txBody>
          <a:bodyPr/>
          <a:lstStyle/>
          <a:p>
            <a:pP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15: Vida de Ecosistemas Terrestres</a:t>
            </a:r>
          </a:p>
        </p:txBody>
      </p:sp>
      <p:sp>
        <p:nvSpPr>
          <p:cNvPr id="33794" name="Text Box 2">
            <a:extLst>
              <a:ext uri="{FF2B5EF4-FFF2-40B4-BE49-F238E27FC236}">
                <a16:creationId xmlns:a16="http://schemas.microsoft.com/office/drawing/2014/main" id="{E226E4FD-BE0C-1A21-F362-A507AE032CAB}"/>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sz="2000" b="1">
                <a:solidFill>
                  <a:srgbClr val="3DB049"/>
                </a:solidFill>
                <a:latin typeface="Cambria" panose="02040503050406030204" pitchFamily="18" charset="0"/>
              </a:rPr>
              <a:t>ODS 15: Proteger, restablecer y promover el uso sostenible de los ecosistemas terrestres, gestionar sosteniblemente los bosques, luchar contra la desertificación, detener e invertir la degradación de las tierras y detener la pérdida de biodiversidad.</a:t>
            </a:r>
          </a:p>
          <a:p>
            <a:pPr algn="just" hangingPunct="1">
              <a:lnSpc>
                <a:spcPct val="100000"/>
              </a:lnSpc>
              <a:buClrTx/>
              <a:buFontTx/>
              <a:buNone/>
            </a:pPr>
            <a:endParaRPr lang="es-ES" altLang="es-ES" sz="2000" b="1">
              <a:solidFill>
                <a:srgbClr val="3DB049"/>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Los bosques cubren el 31% de la superficie de la Tierra, proporcionándole un hábitat a millones de especies, purificando el aire que respiramos, filtrando el agua que bebemos y luchando contra el cambio climático a través del secuestro de carbono.</a:t>
            </a:r>
          </a:p>
          <a:p>
            <a:pPr algn="just" hangingPunct="1">
              <a:lnSpc>
                <a:spcPct val="100000"/>
              </a:lnSpc>
              <a:buClrTx/>
              <a:buFontTx/>
              <a:buNone/>
            </a:pPr>
            <a:endParaRPr lang="es-ES" altLang="es-ES" sz="20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Casi el 90% de la deforestación global se debe a la expansión agrícola para campos de cultivo (49,6%) y pastoreo de ganado (38,5%). Combinado con el uso de productos agroquímicos y el monocultivo, da lugar a la destrucción de hábitats y la pérdida de biodiversidad. </a:t>
            </a:r>
          </a:p>
        </p:txBody>
      </p:sp>
      <p:pic>
        <p:nvPicPr>
          <p:cNvPr id="33795" name="Picture 3">
            <a:extLst>
              <a:ext uri="{FF2B5EF4-FFF2-40B4-BE49-F238E27FC236}">
                <a16:creationId xmlns:a16="http://schemas.microsoft.com/office/drawing/2014/main" id="{DB0488D4-F5A0-313B-26BE-067C11F67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825500"/>
            <a:ext cx="825500" cy="825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9D31DC98-AAFB-AE31-28B7-EB89872B7537}"/>
              </a:ext>
            </a:extLst>
          </p:cNvPr>
          <p:cNvSpPr>
            <a:spLocks noGrp="1" noChangeArrowheads="1"/>
          </p:cNvSpPr>
          <p:nvPr>
            <p:ph type="title"/>
          </p:nvPr>
        </p:nvSpPr>
        <p:spPr>
          <a:xfrm>
            <a:off x="1050925" y="282575"/>
            <a:ext cx="10058400" cy="1450975"/>
          </a:xfrm>
          <a:ln/>
        </p:spPr>
        <p:txBody>
          <a:bodyPr/>
          <a:lstStyle/>
          <a:p>
            <a:pP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15: Contribución de la Agricultura</a:t>
            </a:r>
          </a:p>
        </p:txBody>
      </p:sp>
      <p:sp>
        <p:nvSpPr>
          <p:cNvPr id="34818" name="Text Box 2">
            <a:extLst>
              <a:ext uri="{FF2B5EF4-FFF2-40B4-BE49-F238E27FC236}">
                <a16:creationId xmlns:a16="http://schemas.microsoft.com/office/drawing/2014/main" id="{9E8C891F-F89D-A043-8077-BC66A4445946}"/>
              </a:ext>
            </a:extLst>
          </p:cNvPr>
          <p:cNvSpPr txBox="1">
            <a:spLocks noChangeArrowheads="1"/>
          </p:cNvSpPr>
          <p:nvPr/>
        </p:nvSpPr>
        <p:spPr bwMode="auto">
          <a:xfrm>
            <a:off x="1122363" y="200501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457200" indent="-4572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spcBef>
                <a:spcPts val="900"/>
              </a:spcBef>
              <a:spcAft>
                <a:spcPts val="900"/>
              </a:spcAft>
              <a:buClr>
                <a:srgbClr val="3DB049"/>
              </a:buClr>
              <a:buFont typeface="Times New Roman" panose="02020603050405020304" pitchFamily="18" charset="0"/>
              <a:buAutoNum type="arabicPeriod"/>
            </a:pPr>
            <a:r>
              <a:rPr lang="es-ES" altLang="es-ES" dirty="0">
                <a:solidFill>
                  <a:srgbClr val="404040"/>
                </a:solidFill>
                <a:latin typeface="Cambria" panose="02040503050406030204" pitchFamily="18" charset="0"/>
              </a:rPr>
              <a:t>La prioridad debe ser aumentar la productividad en vez de la expansión agrícola, previniendo la deforestación</a:t>
            </a:r>
          </a:p>
          <a:p>
            <a:pPr algn="just" hangingPunct="1">
              <a:lnSpc>
                <a:spcPct val="100000"/>
              </a:lnSpc>
              <a:spcBef>
                <a:spcPts val="900"/>
              </a:spcBef>
              <a:spcAft>
                <a:spcPts val="900"/>
              </a:spcAft>
              <a:buClr>
                <a:srgbClr val="3DB049"/>
              </a:buClr>
              <a:buFont typeface="Times New Roman" panose="02020603050405020304" pitchFamily="18" charset="0"/>
              <a:buAutoNum type="arabicPeriod"/>
            </a:pPr>
            <a:r>
              <a:rPr lang="es-ES" altLang="es-ES" dirty="0">
                <a:solidFill>
                  <a:srgbClr val="374151"/>
                </a:solidFill>
                <a:latin typeface="Cambria" panose="02040503050406030204" pitchFamily="18" charset="0"/>
              </a:rPr>
              <a:t>La gestión integrada de plagas y la agricultura de conservación pueden proteger la biodiversidad y ayudar a prevenir la erosión del suelo, la degradación de la tierra y la desertificación</a:t>
            </a:r>
          </a:p>
          <a:p>
            <a:pPr algn="just" hangingPunct="1">
              <a:lnSpc>
                <a:spcPct val="100000"/>
              </a:lnSpc>
              <a:spcBef>
                <a:spcPts val="900"/>
              </a:spcBef>
              <a:spcAft>
                <a:spcPts val="900"/>
              </a:spcAft>
              <a:buClr>
                <a:srgbClr val="3DB049"/>
              </a:buClr>
              <a:buFont typeface="Times New Roman" panose="02020603050405020304" pitchFamily="18" charset="0"/>
              <a:buAutoNum type="arabicPeriod"/>
            </a:pPr>
            <a:r>
              <a:rPr lang="es-ES" altLang="es-ES" dirty="0">
                <a:solidFill>
                  <a:srgbClr val="374151"/>
                </a:solidFill>
                <a:latin typeface="Cambria" panose="02040503050406030204" pitchFamily="18" charset="0"/>
              </a:rPr>
              <a:t>Involucrar a las comunidades locales en la gestión y la conservación de los recursos naturales, fomentando prácticas sostenibles de uso del suelo</a:t>
            </a:r>
          </a:p>
          <a:p>
            <a:pPr algn="just" hangingPunct="1">
              <a:lnSpc>
                <a:spcPct val="100000"/>
              </a:lnSpc>
              <a:spcBef>
                <a:spcPts val="900"/>
              </a:spcBef>
              <a:spcAft>
                <a:spcPts val="900"/>
              </a:spcAft>
              <a:buClr>
                <a:srgbClr val="3DB049"/>
              </a:buClr>
              <a:buFont typeface="Times New Roman" panose="02020603050405020304" pitchFamily="18" charset="0"/>
              <a:buAutoNum type="arabicPeriod"/>
            </a:pPr>
            <a:r>
              <a:rPr lang="es-ES" altLang="es-ES" dirty="0">
                <a:solidFill>
                  <a:srgbClr val="374151"/>
                </a:solidFill>
                <a:latin typeface="Cambria" panose="02040503050406030204" pitchFamily="18" charset="0"/>
              </a:rPr>
              <a:t>Fomentar la plantación de variedades de cultivo autóctonas, además de integrar vegetación silvestre en los terrenos agrícolas para apoyar a la biodiversidad local</a:t>
            </a:r>
          </a:p>
          <a:p>
            <a:pPr algn="just" hangingPunct="1">
              <a:lnSpc>
                <a:spcPct val="100000"/>
              </a:lnSpc>
              <a:spcBef>
                <a:spcPts val="900"/>
              </a:spcBef>
              <a:spcAft>
                <a:spcPts val="900"/>
              </a:spcAft>
              <a:buClr>
                <a:srgbClr val="3DB049"/>
              </a:buClr>
              <a:buFont typeface="Times New Roman" panose="02020603050405020304" pitchFamily="18" charset="0"/>
              <a:buAutoNum type="arabicPeriod"/>
            </a:pPr>
            <a:r>
              <a:rPr lang="es-ES" altLang="es-ES" dirty="0">
                <a:solidFill>
                  <a:srgbClr val="374151"/>
                </a:solidFill>
                <a:latin typeface="Cambria" panose="02040503050406030204" pitchFamily="18" charset="0"/>
              </a:rPr>
              <a:t>Plantar árboles en terreno agrícola para recuperar áreas deterioradas, mejorar la fertilidad del suelo y proporcionarle un hábitat a la biodiversidad</a:t>
            </a:r>
          </a:p>
          <a:p>
            <a:pPr hangingPunct="1">
              <a:lnSpc>
                <a:spcPct val="90000"/>
              </a:lnSpc>
              <a:spcBef>
                <a:spcPts val="1250"/>
              </a:spcBef>
              <a:spcAft>
                <a:spcPts val="250"/>
              </a:spcAft>
              <a:buClrTx/>
              <a:buFontTx/>
              <a:buNone/>
            </a:pPr>
            <a:endParaRPr lang="es-ES" altLang="es-ES" dirty="0">
              <a:solidFill>
                <a:srgbClr val="404040"/>
              </a:solidFill>
              <a:latin typeface="Cambria" panose="02040503050406030204" pitchFamily="18" charset="0"/>
            </a:endParaRPr>
          </a:p>
          <a:p>
            <a:pPr hangingPunct="1">
              <a:lnSpc>
                <a:spcPct val="90000"/>
              </a:lnSpc>
              <a:spcBef>
                <a:spcPts val="1250"/>
              </a:spcBef>
              <a:spcAft>
                <a:spcPts val="250"/>
              </a:spcAft>
              <a:buClrTx/>
              <a:buFontTx/>
              <a:buNone/>
            </a:pPr>
            <a:endParaRPr lang="es-ES" altLang="es-ES" dirty="0">
              <a:solidFill>
                <a:srgbClr val="404040"/>
              </a:solidFill>
              <a:latin typeface="Cambria" panose="02040503050406030204" pitchFamily="18" charset="0"/>
            </a:endParaRPr>
          </a:p>
          <a:p>
            <a:pPr hangingPunct="1">
              <a:lnSpc>
                <a:spcPct val="90000"/>
              </a:lnSpc>
              <a:spcBef>
                <a:spcPts val="1250"/>
              </a:spcBef>
              <a:spcAft>
                <a:spcPts val="250"/>
              </a:spcAft>
              <a:buClrTx/>
              <a:buFontTx/>
              <a:buNone/>
            </a:pPr>
            <a:endParaRPr lang="es-ES" altLang="es-ES" dirty="0">
              <a:solidFill>
                <a:srgbClr val="404040"/>
              </a:solidFill>
              <a:latin typeface="Cambria" panose="02040503050406030204" pitchFamily="18" charset="0"/>
            </a:endParaRPr>
          </a:p>
          <a:p>
            <a:pPr hangingPunct="1">
              <a:lnSpc>
                <a:spcPct val="90000"/>
              </a:lnSpc>
              <a:spcBef>
                <a:spcPts val="1250"/>
              </a:spcBef>
              <a:spcAft>
                <a:spcPts val="250"/>
              </a:spcAft>
              <a:buClrTx/>
              <a:buFontTx/>
              <a:buNone/>
            </a:pPr>
            <a:endParaRPr lang="es-ES" altLang="es-ES" dirty="0">
              <a:solidFill>
                <a:srgbClr val="404040"/>
              </a:solidFill>
              <a:latin typeface="Cambria" panose="02040503050406030204" pitchFamily="18" charset="0"/>
            </a:endParaRPr>
          </a:p>
        </p:txBody>
      </p:sp>
      <p:pic>
        <p:nvPicPr>
          <p:cNvPr id="34819" name="Picture 3">
            <a:extLst>
              <a:ext uri="{FF2B5EF4-FFF2-40B4-BE49-F238E27FC236}">
                <a16:creationId xmlns:a16="http://schemas.microsoft.com/office/drawing/2014/main" id="{BFBDCD30-5533-3B49-3999-2ADF46F72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8925" y="827088"/>
            <a:ext cx="830263" cy="830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1" name="Picture 1">
            <a:extLst>
              <a:ext uri="{FF2B5EF4-FFF2-40B4-BE49-F238E27FC236}">
                <a16:creationId xmlns:a16="http://schemas.microsoft.com/office/drawing/2014/main" id="{A2656BEF-1F25-427A-C250-B879A1F17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925" y="177800"/>
            <a:ext cx="6029325" cy="6029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4D3CCABE-FD3C-FDDE-1627-45F362FF2288}"/>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Los 17 ODS</a:t>
            </a:r>
          </a:p>
        </p:txBody>
      </p:sp>
      <p:graphicFrame>
        <p:nvGraphicFramePr>
          <p:cNvPr id="7170" name="Group 2">
            <a:extLst>
              <a:ext uri="{FF2B5EF4-FFF2-40B4-BE49-F238E27FC236}">
                <a16:creationId xmlns:a16="http://schemas.microsoft.com/office/drawing/2014/main" id="{687AF928-E2A2-B841-157D-0F6319127D7E}"/>
              </a:ext>
            </a:extLst>
          </p:cNvPr>
          <p:cNvGraphicFramePr>
            <a:graphicFrameLocks noGrp="1"/>
          </p:cNvGraphicFramePr>
          <p:nvPr/>
        </p:nvGraphicFramePr>
        <p:xfrm>
          <a:off x="1323975" y="1701800"/>
          <a:ext cx="4802188" cy="4602164"/>
        </p:xfrm>
        <a:graphic>
          <a:graphicData uri="http://schemas.openxmlformats.org/drawingml/2006/table">
            <a:tbl>
              <a:tblPr/>
              <a:tblGrid>
                <a:gridCol w="4802188">
                  <a:extLst>
                    <a:ext uri="{9D8B030D-6E8A-4147-A177-3AD203B41FA5}">
                      <a16:colId xmlns:a16="http://schemas.microsoft.com/office/drawing/2014/main" val="952426574"/>
                    </a:ext>
                  </a:extLst>
                </a:gridCol>
              </a:tblGrid>
              <a:tr h="84455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10: Reducción de las Desigualdades </a:t>
                      </a:r>
                    </a:p>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Reducir la desigualdad en los países y entre ellos.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43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4352909"/>
                  </a:ext>
                </a:extLst>
              </a:tr>
              <a:tr h="98425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11: Ciudades y Comunidades Sostenibles</a:t>
                      </a:r>
                      <a:r>
                        <a:rPr kumimoji="0" lang="en-US" altLang="es-ES" sz="16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 </a:t>
                      </a:r>
                    </a:p>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Lograr que las ciudades y los asentamientos humanos sean inclusivos, seguros, resilientes y sostenibles.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432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5917269"/>
                  </a:ext>
                </a:extLst>
              </a:tr>
              <a:tr h="989013">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12: Producción y Consumo Responsables</a:t>
                      </a:r>
                    </a:p>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Garantizar modalidades de consumo y producción sostenibles.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1317339"/>
                  </a:ext>
                </a:extLst>
              </a:tr>
              <a:tr h="830263">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13: Acción por el Clima</a:t>
                      </a:r>
                    </a:p>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Adoptar medidas urgentes para combatir el cambio climático y sus efectos.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4041556"/>
                  </a:ext>
                </a:extLst>
              </a:tr>
              <a:tr h="954088">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14: Vida Submarina </a:t>
                      </a:r>
                    </a:p>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Conservar y utilizar sosteniblemente los océanos, los mares y los recursos marinos para el desarrollo sostenible.</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498718"/>
                  </a:ext>
                </a:extLst>
              </a:tr>
            </a:tbl>
          </a:graphicData>
        </a:graphic>
      </p:graphicFrame>
      <p:graphicFrame>
        <p:nvGraphicFramePr>
          <p:cNvPr id="7192" name="Group 24">
            <a:extLst>
              <a:ext uri="{FF2B5EF4-FFF2-40B4-BE49-F238E27FC236}">
                <a16:creationId xmlns:a16="http://schemas.microsoft.com/office/drawing/2014/main" id="{30327D32-3322-FA24-573F-07E7692A9BC3}"/>
              </a:ext>
            </a:extLst>
          </p:cNvPr>
          <p:cNvGraphicFramePr>
            <a:graphicFrameLocks noGrp="1"/>
          </p:cNvGraphicFramePr>
          <p:nvPr/>
        </p:nvGraphicFramePr>
        <p:xfrm>
          <a:off x="8020050" y="1731963"/>
          <a:ext cx="4070350" cy="4637088"/>
        </p:xfrm>
        <a:graphic>
          <a:graphicData uri="http://schemas.openxmlformats.org/drawingml/2006/table">
            <a:tbl>
              <a:tblPr/>
              <a:tblGrid>
                <a:gridCol w="4070350">
                  <a:extLst>
                    <a:ext uri="{9D8B030D-6E8A-4147-A177-3AD203B41FA5}">
                      <a16:colId xmlns:a16="http://schemas.microsoft.com/office/drawing/2014/main" val="1968814979"/>
                    </a:ext>
                  </a:extLst>
                </a:gridCol>
              </a:tblGrid>
              <a:tr h="1824038">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15: Vida de Ecosistemas Terrestres</a:t>
                      </a:r>
                    </a:p>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Proteger, restablecer y promover el uso sostenible de los ecosistemas terrestres, gestionar sosteniblemente los bosques, luchar contra la desertificación, detener e invertir la degradación de las tierras y detener la pérdida de biodiversidad.</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432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3486916"/>
                  </a:ext>
                </a:extLst>
              </a:tr>
              <a:tr h="1616075">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16: Paz, Justicia e Instituciones Sólidas</a:t>
                      </a:r>
                    </a:p>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Promover sociedades pacíficas e inclusivas para el desarrollo sostenible, facilitar el acceso a la justicia para todos y construir a todos los niveles instituciones eficaces e inclusivas que rindan cuentas.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5047981"/>
                  </a:ext>
                </a:extLst>
              </a:tr>
              <a:tr h="1196975">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600" b="1"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Objetivo 17: Alianzas para Lograr los Objetivos</a:t>
                      </a:r>
                    </a:p>
                    <a:p>
                      <a:pPr marL="0" marR="0" lvl="0" indent="0" algn="l"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400" b="0" i="0" u="none" strike="noStrike" cap="none" normalizeH="0" baseline="0">
                          <a:ln>
                            <a:noFill/>
                          </a:ln>
                          <a:solidFill>
                            <a:srgbClr val="121212"/>
                          </a:solidFill>
                          <a:effectLst/>
                          <a:latin typeface="Cambria" panose="02040503050406030204" pitchFamily="18" charset="0"/>
                          <a:ea typeface="Microsoft YaHei" panose="020B0503020204020204" pitchFamily="34" charset="-122"/>
                        </a:rPr>
                        <a:t>Fortalecer los medios de implementación y revitalizar la Alianza Mundial para el Desarrollo Sostenible.</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899352"/>
                  </a:ext>
                </a:extLst>
              </a:tr>
            </a:tbl>
          </a:graphicData>
        </a:graphic>
      </p:graphicFrame>
      <p:pic>
        <p:nvPicPr>
          <p:cNvPr id="7206" name="Picture 38">
            <a:extLst>
              <a:ext uri="{FF2B5EF4-FFF2-40B4-BE49-F238E27FC236}">
                <a16:creationId xmlns:a16="http://schemas.microsoft.com/office/drawing/2014/main" id="{52F7D072-72D5-8764-04BE-703967975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630363"/>
            <a:ext cx="9398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07" name="Picture 39">
            <a:extLst>
              <a:ext uri="{FF2B5EF4-FFF2-40B4-BE49-F238E27FC236}">
                <a16:creationId xmlns:a16="http://schemas.microsoft.com/office/drawing/2014/main" id="{08A5DBC4-5790-D2C8-7269-B9205D452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2570163"/>
            <a:ext cx="9398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08" name="Picture 40">
            <a:extLst>
              <a:ext uri="{FF2B5EF4-FFF2-40B4-BE49-F238E27FC236}">
                <a16:creationId xmlns:a16="http://schemas.microsoft.com/office/drawing/2014/main" id="{80E832DC-FE03-51A1-2B79-103AE165A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3505200"/>
            <a:ext cx="9398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09" name="Picture 41">
            <a:extLst>
              <a:ext uri="{FF2B5EF4-FFF2-40B4-BE49-F238E27FC236}">
                <a16:creationId xmlns:a16="http://schemas.microsoft.com/office/drawing/2014/main" id="{BA5AB866-77E9-0E5A-5576-29F22605CE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 y="4446588"/>
            <a:ext cx="9398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10" name="Picture 42">
            <a:extLst>
              <a:ext uri="{FF2B5EF4-FFF2-40B4-BE49-F238E27FC236}">
                <a16:creationId xmlns:a16="http://schemas.microsoft.com/office/drawing/2014/main" id="{BC16808B-D2D2-578C-C67D-CE3A17BFE1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8" y="5381625"/>
            <a:ext cx="935037" cy="935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11" name="Picture 43">
            <a:extLst>
              <a:ext uri="{FF2B5EF4-FFF2-40B4-BE49-F238E27FC236}">
                <a16:creationId xmlns:a16="http://schemas.microsoft.com/office/drawing/2014/main" id="{0D40F5BD-8B84-035D-84C5-976C929075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025" y="1839913"/>
            <a:ext cx="9398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12" name="Picture 44">
            <a:extLst>
              <a:ext uri="{FF2B5EF4-FFF2-40B4-BE49-F238E27FC236}">
                <a16:creationId xmlns:a16="http://schemas.microsoft.com/office/drawing/2014/main" id="{A3F551A8-D13F-B68E-4501-F66C85A376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3681413"/>
            <a:ext cx="9398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13" name="Picture 45">
            <a:extLst>
              <a:ext uri="{FF2B5EF4-FFF2-40B4-BE49-F238E27FC236}">
                <a16:creationId xmlns:a16="http://schemas.microsoft.com/office/drawing/2014/main" id="{BB6F1EA4-973B-3865-F19A-EFE45FC738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025" y="5308600"/>
            <a:ext cx="9398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4F215C6B-C16C-DD06-2AC2-F0E14B526019}"/>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1:	Fin de la Pobreza</a:t>
            </a:r>
          </a:p>
        </p:txBody>
      </p:sp>
      <p:sp>
        <p:nvSpPr>
          <p:cNvPr id="8194" name="Text Box 2">
            <a:extLst>
              <a:ext uri="{FF2B5EF4-FFF2-40B4-BE49-F238E27FC236}">
                <a16:creationId xmlns:a16="http://schemas.microsoft.com/office/drawing/2014/main" id="{3F7CC617-BE40-CD57-2E1E-B1208F735F3D}"/>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50"/>
              </a:spcBef>
              <a:spcAft>
                <a:spcPts val="250"/>
              </a:spcAft>
              <a:buClr>
                <a:srgbClr val="99CB38"/>
              </a:buClr>
              <a:buFont typeface="Calibri" panose="020F0502020204030204" pitchFamily="34" charset="0"/>
              <a:buChar char=" "/>
            </a:pPr>
            <a:r>
              <a:rPr lang="es-ES" altLang="es-ES" sz="2000" b="1" dirty="0">
                <a:solidFill>
                  <a:srgbClr val="FF0000"/>
                </a:solidFill>
                <a:latin typeface="Cambria" panose="02040503050406030204" pitchFamily="18" charset="0"/>
              </a:rPr>
              <a:t>ODS 1: Poner fin a la pobreza en todas sus formas en todo el mundo</a:t>
            </a:r>
          </a:p>
          <a:p>
            <a:pPr marL="266700" indent="-266700" algn="just" hangingPunct="1">
              <a:lnSpc>
                <a:spcPct val="90000"/>
              </a:lnSpc>
              <a:spcBef>
                <a:spcPts val="1250"/>
              </a:spcBef>
              <a:spcAft>
                <a:spcPts val="250"/>
              </a:spcAft>
              <a:buClr>
                <a:srgbClr val="FF0000"/>
              </a:buClr>
              <a:buFont typeface="Wingdings" panose="05000000000000000000" pitchFamily="2" charset="2"/>
              <a:buChar char=""/>
            </a:pPr>
            <a:r>
              <a:rPr lang="es-ES" altLang="es-ES" sz="2000" dirty="0">
                <a:solidFill>
                  <a:srgbClr val="404040"/>
                </a:solidFill>
                <a:latin typeface="Cambria" panose="02040503050406030204" pitchFamily="18" charset="0"/>
              </a:rPr>
              <a:t>Unos 682 millones de personas (el 8,5% de la población mundial) ha vivido en extrema pobreza, es decir, con menos de $2,15 al día.</a:t>
            </a:r>
          </a:p>
          <a:p>
            <a:pPr marL="266700" indent="-266700" algn="just" hangingPunct="1">
              <a:lnSpc>
                <a:spcPct val="90000"/>
              </a:lnSpc>
              <a:spcBef>
                <a:spcPts val="1250"/>
              </a:spcBef>
              <a:spcAft>
                <a:spcPts val="250"/>
              </a:spcAft>
              <a:buClr>
                <a:srgbClr val="FF0000"/>
              </a:buClr>
              <a:buFont typeface="Wingdings" panose="05000000000000000000" pitchFamily="2" charset="2"/>
              <a:buChar char=""/>
            </a:pPr>
            <a:r>
              <a:rPr lang="es-ES" altLang="es-ES" sz="2000" dirty="0">
                <a:solidFill>
                  <a:srgbClr val="404040"/>
                </a:solidFill>
                <a:latin typeface="Cambria" panose="02040503050406030204" pitchFamily="18" charset="0"/>
              </a:rPr>
              <a:t>En España e Italia, el 10,3% y 7,5% de la población, respectivamente, vive en extrema pobreza.</a:t>
            </a:r>
          </a:p>
          <a:p>
            <a:pPr marL="266700" indent="-266700" algn="just" hangingPunct="1">
              <a:lnSpc>
                <a:spcPct val="90000"/>
              </a:lnSpc>
              <a:spcBef>
                <a:spcPts val="1250"/>
              </a:spcBef>
              <a:spcAft>
                <a:spcPts val="250"/>
              </a:spcAft>
              <a:buClr>
                <a:srgbClr val="FF0000"/>
              </a:buClr>
              <a:buFont typeface="Wingdings" panose="05000000000000000000" pitchFamily="2" charset="2"/>
              <a:buChar char=""/>
            </a:pPr>
            <a:r>
              <a:rPr lang="es-ES" altLang="es-ES" sz="2000" dirty="0">
                <a:solidFill>
                  <a:srgbClr val="404040"/>
                </a:solidFill>
                <a:latin typeface="Cambria" panose="02040503050406030204" pitchFamily="18" charset="0"/>
              </a:rPr>
              <a:t>La pobreza extrema existe principalmente en áreas rurales, donde gran parte de la población vive con la agricultura como principal fuente de ingresos. </a:t>
            </a:r>
          </a:p>
          <a:p>
            <a:pPr marL="266700" indent="-266700" algn="just" hangingPunct="1">
              <a:lnSpc>
                <a:spcPct val="90000"/>
              </a:lnSpc>
              <a:spcBef>
                <a:spcPts val="1250"/>
              </a:spcBef>
              <a:spcAft>
                <a:spcPts val="250"/>
              </a:spcAft>
              <a:buClr>
                <a:srgbClr val="FF0000"/>
              </a:buClr>
              <a:buFont typeface="Wingdings" panose="05000000000000000000" pitchFamily="2" charset="2"/>
              <a:buChar char=""/>
            </a:pPr>
            <a:r>
              <a:rPr lang="es-ES" altLang="es-ES" sz="2000" dirty="0">
                <a:solidFill>
                  <a:srgbClr val="404040"/>
                </a:solidFill>
                <a:latin typeface="Cambria" panose="02040503050406030204" pitchFamily="18" charset="0"/>
              </a:rPr>
              <a:t>Mejorar la actividad agrícola e implementar prácticas agrícolas sostenibles permitirá a los pequeños agricultores aumentar sus ingresos, rompiendo el ciclo de la pobreza. Las prácticas sostenibles también pueden mejorar la viabilidad a largo plazo de las granjas, además de fortalecer la resiliencia del sistema agrícola. </a:t>
            </a:r>
          </a:p>
        </p:txBody>
      </p:sp>
      <p:pic>
        <p:nvPicPr>
          <p:cNvPr id="8195" name="Picture 3">
            <a:extLst>
              <a:ext uri="{FF2B5EF4-FFF2-40B4-BE49-F238E27FC236}">
                <a16:creationId xmlns:a16="http://schemas.microsoft.com/office/drawing/2014/main" id="{E6FE537C-99F9-26AB-EE1C-4E178282D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350" y="730250"/>
            <a:ext cx="9239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CEC3E021-54CA-7157-23B5-B671DB52BEE2}"/>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1:	Fin de la Pobreza</a:t>
            </a:r>
          </a:p>
        </p:txBody>
      </p:sp>
      <p:sp>
        <p:nvSpPr>
          <p:cNvPr id="9218" name="Text Box 2">
            <a:extLst>
              <a:ext uri="{FF2B5EF4-FFF2-40B4-BE49-F238E27FC236}">
                <a16:creationId xmlns:a16="http://schemas.microsoft.com/office/drawing/2014/main" id="{8E66255A-3048-2749-CEA1-96D2D116FCD2}"/>
              </a:ext>
            </a:extLst>
          </p:cNvPr>
          <p:cNvSpPr txBox="1">
            <a:spLocks noChangeArrowheads="1"/>
          </p:cNvSpPr>
          <p:nvPr/>
        </p:nvSpPr>
        <p:spPr bwMode="auto">
          <a:xfrm>
            <a:off x="1096963" y="4005064"/>
            <a:ext cx="4927823" cy="1735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50"/>
              </a:spcBef>
              <a:spcAft>
                <a:spcPts val="250"/>
              </a:spcAft>
              <a:buClr>
                <a:srgbClr val="99CB38"/>
              </a:buClr>
              <a:buFont typeface="Calibri" panose="020F0502020204030204" pitchFamily="34" charset="0"/>
              <a:buChar char=" "/>
            </a:pPr>
            <a:r>
              <a:rPr lang="es-ES" altLang="es-ES" b="1" u="sng" dirty="0">
                <a:solidFill>
                  <a:srgbClr val="374151"/>
                </a:solidFill>
                <a:latin typeface="Cambria" panose="02040503050406030204" pitchFamily="18" charset="0"/>
              </a:rPr>
              <a:t>¿Qué se puede hacer?</a:t>
            </a:r>
          </a:p>
          <a:p>
            <a:pPr algn="just" hangingPunct="1">
              <a:lnSpc>
                <a:spcPct val="90000"/>
              </a:lnSpc>
              <a:spcBef>
                <a:spcPts val="1250"/>
              </a:spcBef>
              <a:spcAft>
                <a:spcPts val="250"/>
              </a:spcAft>
              <a:buClr>
                <a:srgbClr val="99CB38"/>
              </a:buClr>
              <a:buFont typeface="Calibri" panose="020F0502020204030204" pitchFamily="34" charset="0"/>
              <a:buChar char=" "/>
            </a:pPr>
            <a:r>
              <a:rPr lang="es-ES" altLang="es-ES" dirty="0">
                <a:solidFill>
                  <a:srgbClr val="374151"/>
                </a:solidFill>
                <a:latin typeface="Cambria" panose="02040503050406030204" pitchFamily="18" charset="0"/>
              </a:rPr>
              <a:t>Garantizar el acceso a una </a:t>
            </a:r>
            <a:r>
              <a:rPr lang="es-ES" altLang="es-ES" b="1" dirty="0">
                <a:solidFill>
                  <a:srgbClr val="374151"/>
                </a:solidFill>
                <a:latin typeface="Cambria" panose="02040503050406030204" pitchFamily="18" charset="0"/>
              </a:rPr>
              <a:t>educación de calidad </a:t>
            </a:r>
            <a:r>
              <a:rPr lang="es-ES" altLang="es-ES" dirty="0">
                <a:solidFill>
                  <a:srgbClr val="374151"/>
                </a:solidFill>
                <a:latin typeface="Cambria" panose="02040503050406030204" pitchFamily="18" charset="0"/>
              </a:rPr>
              <a:t>para todos, empoderando a la gente </a:t>
            </a:r>
            <a:r>
              <a:rPr lang="es-ES" altLang="es-ES" b="1" dirty="0">
                <a:solidFill>
                  <a:srgbClr val="374151"/>
                </a:solidFill>
                <a:latin typeface="Cambria" panose="02040503050406030204" pitchFamily="18" charset="0"/>
              </a:rPr>
              <a:t>para que desarrolle habilidades y adquiera conocimientos, </a:t>
            </a:r>
            <a:r>
              <a:rPr lang="es-ES" altLang="es-ES" dirty="0">
                <a:solidFill>
                  <a:srgbClr val="374151"/>
                </a:solidFill>
                <a:latin typeface="Cambria" panose="02040503050406030204" pitchFamily="18" charset="0"/>
              </a:rPr>
              <a:t>especialmente en el sector agrícola.</a:t>
            </a:r>
          </a:p>
        </p:txBody>
      </p:sp>
      <p:pic>
        <p:nvPicPr>
          <p:cNvPr id="9219" name="Picture 3">
            <a:extLst>
              <a:ext uri="{FF2B5EF4-FFF2-40B4-BE49-F238E27FC236}">
                <a16:creationId xmlns:a16="http://schemas.microsoft.com/office/drawing/2014/main" id="{64270E3D-F837-753F-6A7B-6BCEE3E7C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463" y="650875"/>
            <a:ext cx="9239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220" name="Group 4">
            <a:extLst>
              <a:ext uri="{FF2B5EF4-FFF2-40B4-BE49-F238E27FC236}">
                <a16:creationId xmlns:a16="http://schemas.microsoft.com/office/drawing/2014/main" id="{7232ACF6-CEDA-5BDB-1A16-2ACDBD912C7E}"/>
              </a:ext>
            </a:extLst>
          </p:cNvPr>
          <p:cNvGraphicFramePr>
            <a:graphicFrameLocks noGrp="1"/>
          </p:cNvGraphicFramePr>
          <p:nvPr/>
        </p:nvGraphicFramePr>
        <p:xfrm>
          <a:off x="1096963" y="1736725"/>
          <a:ext cx="10372725" cy="2246313"/>
        </p:xfrm>
        <a:graphic>
          <a:graphicData uri="http://schemas.openxmlformats.org/drawingml/2006/table">
            <a:tbl>
              <a:tblPr/>
              <a:tblGrid>
                <a:gridCol w="4025900">
                  <a:extLst>
                    <a:ext uri="{9D8B030D-6E8A-4147-A177-3AD203B41FA5}">
                      <a16:colId xmlns:a16="http://schemas.microsoft.com/office/drawing/2014/main" val="2127531148"/>
                    </a:ext>
                  </a:extLst>
                </a:gridCol>
                <a:gridCol w="2654300">
                  <a:extLst>
                    <a:ext uri="{9D8B030D-6E8A-4147-A177-3AD203B41FA5}">
                      <a16:colId xmlns:a16="http://schemas.microsoft.com/office/drawing/2014/main" val="64259962"/>
                    </a:ext>
                  </a:extLst>
                </a:gridCol>
                <a:gridCol w="947737">
                  <a:extLst>
                    <a:ext uri="{9D8B030D-6E8A-4147-A177-3AD203B41FA5}">
                      <a16:colId xmlns:a16="http://schemas.microsoft.com/office/drawing/2014/main" val="4185395339"/>
                    </a:ext>
                  </a:extLst>
                </a:gridCol>
                <a:gridCol w="919163">
                  <a:extLst>
                    <a:ext uri="{9D8B030D-6E8A-4147-A177-3AD203B41FA5}">
                      <a16:colId xmlns:a16="http://schemas.microsoft.com/office/drawing/2014/main" val="612266764"/>
                    </a:ext>
                  </a:extLst>
                </a:gridCol>
                <a:gridCol w="952500">
                  <a:extLst>
                    <a:ext uri="{9D8B030D-6E8A-4147-A177-3AD203B41FA5}">
                      <a16:colId xmlns:a16="http://schemas.microsoft.com/office/drawing/2014/main" val="1515731042"/>
                    </a:ext>
                  </a:extLst>
                </a:gridCol>
                <a:gridCol w="873125">
                  <a:extLst>
                    <a:ext uri="{9D8B030D-6E8A-4147-A177-3AD203B41FA5}">
                      <a16:colId xmlns:a16="http://schemas.microsoft.com/office/drawing/2014/main" val="2838082253"/>
                    </a:ext>
                  </a:extLst>
                </a:gridCol>
              </a:tblGrid>
              <a:tr h="360363">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Indicador</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Objetivo a Largo Plazo</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Chipre</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Grecia</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España</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Italia</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extLst>
                  <a:ext uri="{0D108BD9-81ED-4DB2-BD59-A6C34878D82A}">
                    <a16:rowId xmlns:a16="http://schemas.microsoft.com/office/drawing/2014/main" val="2330399934"/>
                  </a:ext>
                </a:extLst>
              </a:tr>
              <a:tr h="62865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Proporción de personas pobres con €2,05/día</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0,04</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0,27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0,59</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1,13</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extLst>
                  <a:ext uri="{0D108BD9-81ED-4DB2-BD59-A6C34878D82A}">
                    <a16:rowId xmlns:a16="http://schemas.microsoft.com/office/drawing/2014/main" val="4202326789"/>
                  </a:ext>
                </a:extLst>
              </a:tr>
              <a:tr h="62865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Proporción de personas pobres con €3,42/día</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FF5E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FF5E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0,06</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0,6</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0,88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1,77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extLst>
                  <a:ext uri="{0D108BD9-81ED-4DB2-BD59-A6C34878D82A}">
                    <a16:rowId xmlns:a16="http://schemas.microsoft.com/office/drawing/2014/main" val="1704414580"/>
                  </a:ext>
                </a:extLst>
              </a:tr>
              <a:tr h="62865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Proporción de personas pobres después de impuestos y transferencias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BFBF"/>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11,5</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14,7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14,2</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extLst>
                  <a:ext uri="{0D108BD9-81ED-4DB2-BD59-A6C34878D82A}">
                    <a16:rowId xmlns:a16="http://schemas.microsoft.com/office/drawing/2014/main" val="3999965093"/>
                  </a:ext>
                </a:extLst>
              </a:tr>
            </a:tbl>
          </a:graphicData>
        </a:graphic>
      </p:graphicFrame>
      <p:graphicFrame>
        <p:nvGraphicFramePr>
          <p:cNvPr id="6" name="Group 200">
            <a:extLst>
              <a:ext uri="{FF2B5EF4-FFF2-40B4-BE49-F238E27FC236}">
                <a16:creationId xmlns:a16="http://schemas.microsoft.com/office/drawing/2014/main" id="{F9F8A1A2-EC8B-4041-BDEB-80B0215CE306}"/>
              </a:ext>
            </a:extLst>
          </p:cNvPr>
          <p:cNvGraphicFramePr>
            <a:graphicFrameLocks noGrp="1"/>
          </p:cNvGraphicFramePr>
          <p:nvPr>
            <p:extLst>
              <p:ext uri="{D42A27DB-BD31-4B8C-83A1-F6EECF244321}">
                <p14:modId xmlns:p14="http://schemas.microsoft.com/office/powerpoint/2010/main" val="4225957265"/>
              </p:ext>
            </p:extLst>
          </p:nvPr>
        </p:nvGraphicFramePr>
        <p:xfrm>
          <a:off x="6283325" y="4321745"/>
          <a:ext cx="5195887" cy="1081088"/>
        </p:xfrm>
        <a:graphic>
          <a:graphicData uri="http://schemas.openxmlformats.org/drawingml/2006/table">
            <a:tbl>
              <a:tblPr/>
              <a:tblGrid>
                <a:gridCol w="1298575">
                  <a:extLst>
                    <a:ext uri="{9D8B030D-6E8A-4147-A177-3AD203B41FA5}">
                      <a16:colId xmlns:a16="http://schemas.microsoft.com/office/drawing/2014/main" val="1453009828"/>
                    </a:ext>
                  </a:extLst>
                </a:gridCol>
                <a:gridCol w="1300162">
                  <a:extLst>
                    <a:ext uri="{9D8B030D-6E8A-4147-A177-3AD203B41FA5}">
                      <a16:colId xmlns:a16="http://schemas.microsoft.com/office/drawing/2014/main" val="3126499005"/>
                    </a:ext>
                  </a:extLst>
                </a:gridCol>
                <a:gridCol w="1298575">
                  <a:extLst>
                    <a:ext uri="{9D8B030D-6E8A-4147-A177-3AD203B41FA5}">
                      <a16:colId xmlns:a16="http://schemas.microsoft.com/office/drawing/2014/main" val="1974900747"/>
                    </a:ext>
                  </a:extLst>
                </a:gridCol>
                <a:gridCol w="1298575">
                  <a:extLst>
                    <a:ext uri="{9D8B030D-6E8A-4147-A177-3AD203B41FA5}">
                      <a16:colId xmlns:a16="http://schemas.microsoft.com/office/drawing/2014/main" val="587174292"/>
                    </a:ext>
                  </a:extLst>
                </a:gridCol>
              </a:tblGrid>
              <a:tr h="274638">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2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endParaRP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C2E08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200" b="1" i="0" u="none" strike="noStrike" cap="none" normalizeH="0" baseline="0" dirty="0">
                        <a:ln>
                          <a:noFill/>
                        </a:ln>
                        <a:solidFill>
                          <a:srgbClr val="FFFFFF"/>
                        </a:solidFill>
                        <a:effectLst/>
                        <a:latin typeface="Cambria" panose="02040503050406030204" pitchFamily="18" charset="0"/>
                        <a:ea typeface="Microsoft YaHei" panose="020B0503020204020204" pitchFamily="34" charset="-122"/>
                      </a:endParaRP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FFF00"/>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2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endParaRP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2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endParaRP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5243B"/>
                    </a:solidFill>
                  </a:tcPr>
                </a:tc>
                <a:extLst>
                  <a:ext uri="{0D108BD9-81ED-4DB2-BD59-A6C34878D82A}">
                    <a16:rowId xmlns:a16="http://schemas.microsoft.com/office/drawing/2014/main" val="3693641810"/>
                  </a:ext>
                </a:extLst>
              </a:tr>
              <a:tr h="80645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Según</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lo </a:t>
                      </a: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planeado</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o </a:t>
                      </a: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haber</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logrado</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el</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objetivo</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del ODS</a:t>
                      </a: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2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Todavía hay problemas</a:t>
                      </a: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2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Todavía hay problemas significativos</a:t>
                      </a: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Todavía</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hay </a:t>
                      </a: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problemas</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graves</a:t>
                      </a: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extLst>
                  <a:ext uri="{0D108BD9-81ED-4DB2-BD59-A6C34878D82A}">
                    <a16:rowId xmlns:a16="http://schemas.microsoft.com/office/drawing/2014/main" val="2824617229"/>
                  </a:ext>
                </a:extLst>
              </a:tr>
            </a:tbl>
          </a:graphicData>
        </a:graphic>
      </p:graphicFrame>
      <p:sp>
        <p:nvSpPr>
          <p:cNvPr id="7" name="Text Box 2">
            <a:extLst>
              <a:ext uri="{FF2B5EF4-FFF2-40B4-BE49-F238E27FC236}">
                <a16:creationId xmlns:a16="http://schemas.microsoft.com/office/drawing/2014/main" id="{77DB2604-D23B-42FE-9CC5-602EB681175A}"/>
              </a:ext>
            </a:extLst>
          </p:cNvPr>
          <p:cNvSpPr txBox="1">
            <a:spLocks noChangeArrowheads="1"/>
          </p:cNvSpPr>
          <p:nvPr/>
        </p:nvSpPr>
        <p:spPr bwMode="auto">
          <a:xfrm>
            <a:off x="1096963" y="5741541"/>
            <a:ext cx="10058400" cy="711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50"/>
              </a:spcBef>
              <a:spcAft>
                <a:spcPts val="250"/>
              </a:spcAft>
              <a:buClr>
                <a:srgbClr val="99CB38"/>
              </a:buClr>
              <a:buFont typeface="Calibri" panose="020F0502020204030204" pitchFamily="34" charset="0"/>
              <a:buChar char=" "/>
            </a:pPr>
            <a:r>
              <a:rPr lang="es-ES" altLang="es-ES" dirty="0">
                <a:solidFill>
                  <a:srgbClr val="374151"/>
                </a:solidFill>
                <a:latin typeface="Cambria" panose="02040503050406030204" pitchFamily="18" charset="0"/>
              </a:rPr>
              <a:t>Aplicar proyectos bien diseñados que ayuden a los agricultores cuando haya desastres naturales o situaciones vulnerables.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0173091-7704-FF52-EF8D-2374E0F69B13}"/>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2:	Hambre Cero		</a:t>
            </a:r>
          </a:p>
        </p:txBody>
      </p:sp>
      <p:sp>
        <p:nvSpPr>
          <p:cNvPr id="10242" name="Text Box 2">
            <a:extLst>
              <a:ext uri="{FF2B5EF4-FFF2-40B4-BE49-F238E27FC236}">
                <a16:creationId xmlns:a16="http://schemas.microsoft.com/office/drawing/2014/main" id="{E4D0DCDE-3FB3-5123-6703-0F7EFF297077}"/>
              </a:ext>
            </a:extLst>
          </p:cNvPr>
          <p:cNvSpPr txBox="1">
            <a:spLocks noChangeArrowheads="1"/>
          </p:cNvSpPr>
          <p:nvPr/>
        </p:nvSpPr>
        <p:spPr bwMode="auto">
          <a:xfrm>
            <a:off x="1096963" y="1700808"/>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117475" indent="-1174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20000"/>
              </a:lnSpc>
              <a:buClr>
                <a:srgbClr val="99CB38"/>
              </a:buClr>
              <a:buFont typeface="Calibri" panose="020F0502020204030204" pitchFamily="34" charset="0"/>
              <a:buChar char=" "/>
            </a:pPr>
            <a:r>
              <a:rPr lang="es-ES" altLang="es-ES" sz="1400" b="1" dirty="0">
                <a:solidFill>
                  <a:srgbClr val="D3A029"/>
                </a:solidFill>
                <a:latin typeface="Cambria" panose="02040503050406030204" pitchFamily="18" charset="0"/>
              </a:rPr>
              <a:t>ODS 2: Poner fin al hambre, lograr la seguridad alimentaria y la mejora de la nutrición y promover la agricultura sostenible</a:t>
            </a:r>
          </a:p>
          <a:p>
            <a:pPr algn="just" hangingPunct="1">
              <a:lnSpc>
                <a:spcPct val="120000"/>
              </a:lnSpc>
              <a:buClrTx/>
              <a:buFontTx/>
              <a:buNone/>
            </a:pPr>
            <a:endParaRPr lang="es-ES" altLang="es-ES" sz="1400" dirty="0">
              <a:solidFill>
                <a:srgbClr val="404040"/>
              </a:solidFill>
              <a:latin typeface="Cambria" panose="02040503050406030204" pitchFamily="18" charset="0"/>
            </a:endParaRPr>
          </a:p>
          <a:p>
            <a:pPr marL="344488" indent="-344488" algn="just" hangingPunct="1">
              <a:lnSpc>
                <a:spcPct val="120000"/>
              </a:lnSpc>
              <a:buClr>
                <a:srgbClr val="D3A029"/>
              </a:buClr>
              <a:buFont typeface="Wingdings" panose="05000000000000000000" pitchFamily="2" charset="2"/>
              <a:buChar char=""/>
            </a:pPr>
            <a:r>
              <a:rPr lang="es-ES" altLang="es-ES" sz="1400" dirty="0">
                <a:latin typeface="Cambria" panose="02040503050406030204" pitchFamily="18" charset="0"/>
              </a:rPr>
              <a:t>826 millones de personas (1 de cada 10) padecen hambre.</a:t>
            </a:r>
          </a:p>
          <a:p>
            <a:pPr marL="344488" indent="-344488" algn="just" hangingPunct="1">
              <a:lnSpc>
                <a:spcPct val="120000"/>
              </a:lnSpc>
              <a:buClrTx/>
              <a:buFontTx/>
              <a:buNone/>
            </a:pPr>
            <a:endParaRPr lang="es-ES" altLang="es-ES" sz="1400" dirty="0">
              <a:latin typeface="Cambria" panose="02040503050406030204" pitchFamily="18" charset="0"/>
            </a:endParaRPr>
          </a:p>
          <a:p>
            <a:pPr marL="344488" indent="-344488" algn="just" hangingPunct="1">
              <a:lnSpc>
                <a:spcPct val="120000"/>
              </a:lnSpc>
              <a:buClr>
                <a:srgbClr val="D3A029"/>
              </a:buClr>
              <a:buFont typeface="Wingdings" panose="05000000000000000000" pitchFamily="2" charset="2"/>
              <a:buChar char=""/>
            </a:pPr>
            <a:r>
              <a:rPr lang="es-ES" altLang="es-ES" sz="1400" dirty="0">
                <a:latin typeface="Cambria" panose="02040503050406030204" pitchFamily="18" charset="0"/>
              </a:rPr>
              <a:t>Una de cada tres personas en todo el mundo padece algún factor de malnutrición, una condición grave marcada por el valor nutricional pobre de la dieta de las personas. Causa obesidad, crecimiento reducido o una relación peso-altura demasiado baja.</a:t>
            </a:r>
          </a:p>
          <a:p>
            <a:pPr algn="just" hangingPunct="1">
              <a:lnSpc>
                <a:spcPct val="120000"/>
              </a:lnSpc>
              <a:buClrTx/>
              <a:buFontTx/>
              <a:buNone/>
            </a:pPr>
            <a:endParaRPr lang="es-ES" altLang="es-ES" sz="1400" dirty="0">
              <a:latin typeface="Cambria" panose="02040503050406030204" pitchFamily="18" charset="0"/>
            </a:endParaRPr>
          </a:p>
          <a:p>
            <a:pPr marL="344488" indent="-344488" algn="just" hangingPunct="1">
              <a:lnSpc>
                <a:spcPct val="120000"/>
              </a:lnSpc>
              <a:buClr>
                <a:srgbClr val="D3A029"/>
              </a:buClr>
              <a:buFont typeface="Wingdings" panose="05000000000000000000" pitchFamily="2" charset="2"/>
              <a:buChar char=""/>
            </a:pPr>
            <a:r>
              <a:rPr lang="es-ES" altLang="es-ES" sz="1400" dirty="0">
                <a:latin typeface="Cambria" panose="02040503050406030204" pitchFamily="18" charset="0"/>
              </a:rPr>
              <a:t>Una de cada 10 personas en todo el mundo está subalimentada, es decir, es incapaz de llevar una vida saludable. </a:t>
            </a:r>
          </a:p>
          <a:p>
            <a:pPr algn="just" hangingPunct="1">
              <a:lnSpc>
                <a:spcPct val="120000"/>
              </a:lnSpc>
              <a:buClrTx/>
              <a:buFontTx/>
              <a:buNone/>
            </a:pPr>
            <a:endParaRPr lang="es-ES" altLang="es-ES" sz="1400" dirty="0">
              <a:latin typeface="Cambria" panose="02040503050406030204" pitchFamily="18" charset="0"/>
            </a:endParaRPr>
          </a:p>
          <a:p>
            <a:pPr marL="344488" indent="-344488" algn="just" hangingPunct="1">
              <a:lnSpc>
                <a:spcPct val="120000"/>
              </a:lnSpc>
              <a:buClr>
                <a:srgbClr val="D3A029"/>
              </a:buClr>
              <a:buFont typeface="Wingdings" panose="05000000000000000000" pitchFamily="2" charset="2"/>
              <a:buChar char=""/>
            </a:pPr>
            <a:r>
              <a:rPr lang="es-ES" altLang="es-ES" sz="1400" dirty="0">
                <a:latin typeface="Cambria" panose="02040503050406030204" pitchFamily="18" charset="0"/>
              </a:rPr>
              <a:t>La agricultura es la fuente de producción alimentaria primaria, y es la responsable de dar de comer a la población mundial. La agricultura sostenible garantiza una producción eficiente de alimentos para satisfacer la creciente demanda de una población mundial que va en aumento, contribuyendo así a la seguridad alimentaria.</a:t>
            </a:r>
          </a:p>
          <a:p>
            <a:pPr algn="just" hangingPunct="1">
              <a:lnSpc>
                <a:spcPct val="120000"/>
              </a:lnSpc>
              <a:buClrTx/>
              <a:buFontTx/>
              <a:buNone/>
            </a:pPr>
            <a:endParaRPr lang="es-ES" altLang="es-ES" sz="1400" dirty="0">
              <a:latin typeface="Cambria" panose="02040503050406030204" pitchFamily="18" charset="0"/>
            </a:endParaRPr>
          </a:p>
          <a:p>
            <a:pPr marL="344488" indent="-344488" algn="just" hangingPunct="1">
              <a:lnSpc>
                <a:spcPct val="120000"/>
              </a:lnSpc>
              <a:buClr>
                <a:srgbClr val="D3A029"/>
              </a:buClr>
              <a:buFont typeface="Wingdings" panose="05000000000000000000" pitchFamily="2" charset="2"/>
              <a:buChar char=""/>
            </a:pPr>
            <a:r>
              <a:rPr lang="es-ES" altLang="es-ES" sz="1400" dirty="0">
                <a:latin typeface="Cambria" panose="02040503050406030204" pitchFamily="18" charset="0"/>
              </a:rPr>
              <a:t>El sector agrícola proporciona gran variedad de frutas, verduras y animales, todos fundamentales para una dieta con buen balance nutricional. Promover la plantación de cultivos nutritivos y aumentar la diversidad agrícola puede ayudar a contener la desnutrición.</a:t>
            </a:r>
            <a:r>
              <a:rPr lang="es-ES" altLang="es-ES" sz="1400" dirty="0">
                <a:solidFill>
                  <a:srgbClr val="404040"/>
                </a:solidFill>
                <a:latin typeface="Cambria" panose="02040503050406030204" pitchFamily="18" charset="0"/>
              </a:rPr>
              <a:t> </a:t>
            </a:r>
          </a:p>
        </p:txBody>
      </p:sp>
      <p:pic>
        <p:nvPicPr>
          <p:cNvPr id="10243" name="Picture 3">
            <a:extLst>
              <a:ext uri="{FF2B5EF4-FFF2-40B4-BE49-F238E27FC236}">
                <a16:creationId xmlns:a16="http://schemas.microsoft.com/office/drawing/2014/main" id="{C9FB11EC-F624-C5A2-7F4A-73E4965E5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25" y="731838"/>
            <a:ext cx="9239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21F500FE-7ECF-E2A0-B214-7BE01C55BBF6}"/>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2:	Hambre Cero</a:t>
            </a:r>
            <a:r>
              <a:rPr lang="es-ES" altLang="es-ES" sz="4800">
                <a:solidFill>
                  <a:srgbClr val="404040"/>
                </a:solidFill>
                <a:latin typeface="Cambria" panose="02040503050406030204" pitchFamily="18" charset="0"/>
              </a:rPr>
              <a:t>	</a:t>
            </a:r>
          </a:p>
        </p:txBody>
      </p:sp>
      <p:graphicFrame>
        <p:nvGraphicFramePr>
          <p:cNvPr id="11266" name="Group 2">
            <a:extLst>
              <a:ext uri="{FF2B5EF4-FFF2-40B4-BE49-F238E27FC236}">
                <a16:creationId xmlns:a16="http://schemas.microsoft.com/office/drawing/2014/main" id="{B3D1509A-B698-06FF-07E6-62AB935BF72A}"/>
              </a:ext>
            </a:extLst>
          </p:cNvPr>
          <p:cNvGraphicFramePr>
            <a:graphicFrameLocks noGrp="1"/>
          </p:cNvGraphicFramePr>
          <p:nvPr>
            <p:extLst>
              <p:ext uri="{D42A27DB-BD31-4B8C-83A1-F6EECF244321}">
                <p14:modId xmlns:p14="http://schemas.microsoft.com/office/powerpoint/2010/main" val="1184349498"/>
              </p:ext>
            </p:extLst>
          </p:nvPr>
        </p:nvGraphicFramePr>
        <p:xfrm>
          <a:off x="336550" y="1666875"/>
          <a:ext cx="11669713" cy="3787776"/>
        </p:xfrm>
        <a:graphic>
          <a:graphicData uri="http://schemas.openxmlformats.org/drawingml/2006/table">
            <a:tbl>
              <a:tblPr/>
              <a:tblGrid>
                <a:gridCol w="6159500">
                  <a:extLst>
                    <a:ext uri="{9D8B030D-6E8A-4147-A177-3AD203B41FA5}">
                      <a16:colId xmlns:a16="http://schemas.microsoft.com/office/drawing/2014/main" val="4257729290"/>
                    </a:ext>
                  </a:extLst>
                </a:gridCol>
                <a:gridCol w="1355725">
                  <a:extLst>
                    <a:ext uri="{9D8B030D-6E8A-4147-A177-3AD203B41FA5}">
                      <a16:colId xmlns:a16="http://schemas.microsoft.com/office/drawing/2014/main" val="883498245"/>
                    </a:ext>
                  </a:extLst>
                </a:gridCol>
                <a:gridCol w="1065213">
                  <a:extLst>
                    <a:ext uri="{9D8B030D-6E8A-4147-A177-3AD203B41FA5}">
                      <a16:colId xmlns:a16="http://schemas.microsoft.com/office/drawing/2014/main" val="769328274"/>
                    </a:ext>
                  </a:extLst>
                </a:gridCol>
                <a:gridCol w="1087437">
                  <a:extLst>
                    <a:ext uri="{9D8B030D-6E8A-4147-A177-3AD203B41FA5}">
                      <a16:colId xmlns:a16="http://schemas.microsoft.com/office/drawing/2014/main" val="427291893"/>
                    </a:ext>
                  </a:extLst>
                </a:gridCol>
                <a:gridCol w="915988">
                  <a:extLst>
                    <a:ext uri="{9D8B030D-6E8A-4147-A177-3AD203B41FA5}">
                      <a16:colId xmlns:a16="http://schemas.microsoft.com/office/drawing/2014/main" val="4144139139"/>
                    </a:ext>
                  </a:extLst>
                </a:gridCol>
                <a:gridCol w="1085850">
                  <a:extLst>
                    <a:ext uri="{9D8B030D-6E8A-4147-A177-3AD203B41FA5}">
                      <a16:colId xmlns:a16="http://schemas.microsoft.com/office/drawing/2014/main" val="52463365"/>
                    </a:ext>
                  </a:extLst>
                </a:gridCol>
              </a:tblGrid>
              <a:tr h="568325">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s-ES" altLang="es-ES" sz="16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Indicador</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Objetivo a Largo Plazo</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Chipre</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Grecia</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España</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Italia</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B38"/>
                    </a:solidFill>
                  </a:tcPr>
                </a:tc>
                <a:extLst>
                  <a:ext uri="{0D108BD9-81ED-4DB2-BD59-A6C34878D82A}">
                    <a16:rowId xmlns:a16="http://schemas.microsoft.com/office/drawing/2014/main" val="397284872"/>
                  </a:ext>
                </a:extLst>
              </a:tr>
              <a:tr h="33020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Prevalencia de la desnutrición</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2,5</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2,5</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2,5</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2,5</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2,5</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extLst>
                  <a:ext uri="{0D108BD9-81ED-4DB2-BD59-A6C34878D82A}">
                    <a16:rowId xmlns:a16="http://schemas.microsoft.com/office/drawing/2014/main" val="203011135"/>
                  </a:ext>
                </a:extLst>
              </a:tr>
              <a:tr h="33020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Prevalencia del crecimiento reducido en niños de menos de 5 años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FF5E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FF5E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2,58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2,2</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2,58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2,58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extLst>
                  <a:ext uri="{0D108BD9-81ED-4DB2-BD59-A6C34878D82A}">
                    <a16:rowId xmlns:a16="http://schemas.microsoft.com/office/drawing/2014/main" val="1095808744"/>
                  </a:ext>
                </a:extLst>
              </a:tr>
              <a:tr h="568325">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Prevalencia de una baja relación peso-altura en niños de menos de 5 años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extLst>
                  <a:ext uri="{0D108BD9-81ED-4DB2-BD59-A6C34878D82A}">
                    <a16:rowId xmlns:a16="http://schemas.microsoft.com/office/drawing/2014/main" val="2416846814"/>
                  </a:ext>
                </a:extLst>
              </a:tr>
              <a:tr h="33020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Prevalencia de la obesidad =&gt; 30</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FF5E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FF5E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21,8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24,9</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23,8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19,9</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extLst>
                  <a:ext uri="{0D108BD9-81ED-4DB2-BD59-A6C34878D82A}">
                    <a16:rowId xmlns:a16="http://schemas.microsoft.com/office/drawing/2014/main" val="367564591"/>
                  </a:ext>
                </a:extLst>
              </a:tr>
              <a:tr h="33020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Nivel trófico humano</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2,38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2,38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2,42</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5243B"/>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2,42</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5243B"/>
                    </a:solidFill>
                  </a:tcPr>
                </a:tc>
                <a:extLst>
                  <a:ext uri="{0D108BD9-81ED-4DB2-BD59-A6C34878D82A}">
                    <a16:rowId xmlns:a16="http://schemas.microsoft.com/office/drawing/2014/main" val="3479154630"/>
                  </a:ext>
                </a:extLst>
              </a:tr>
              <a:tr h="33020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Producción de cereales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FF5E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FF5E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1,99</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5243B"/>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4,27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4,23</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5,56</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E2A8"/>
                    </a:solidFill>
                  </a:tcPr>
                </a:tc>
                <a:extLst>
                  <a:ext uri="{0D108BD9-81ED-4DB2-BD59-A6C34878D82A}">
                    <a16:rowId xmlns:a16="http://schemas.microsoft.com/office/drawing/2014/main" val="998367912"/>
                  </a:ext>
                </a:extLst>
              </a:tr>
              <a:tr h="334963">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Reducción de la brecha de rendimiento</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77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endParaRPr kumimoji="0" lang="en-US" altLang="es-ES" sz="16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BFBF"/>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50,57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45,75</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5243B"/>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58,94</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extLst>
                  <a:ext uri="{0D108BD9-81ED-4DB2-BD59-A6C34878D82A}">
                    <a16:rowId xmlns:a16="http://schemas.microsoft.com/office/drawing/2014/main" val="2248955703"/>
                  </a:ext>
                </a:extLst>
              </a:tr>
              <a:tr h="33020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Índice de la gestión sostenible del nitrógeno</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FF5E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FF5E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1,23</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5243B"/>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0,68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0,78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5243B"/>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0,77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5243B"/>
                    </a:solidFill>
                  </a:tcPr>
                </a:tc>
                <a:extLst>
                  <a:ext uri="{0D108BD9-81ED-4DB2-BD59-A6C34878D82A}">
                    <a16:rowId xmlns:a16="http://schemas.microsoft.com/office/drawing/2014/main" val="1346903862"/>
                  </a:ext>
                </a:extLst>
              </a:tr>
              <a:tr h="334963">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Exportación de pesticidas nocivos</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0</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endPar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FBFBF"/>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23,47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13,47</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6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4,38</a:t>
                      </a:r>
                    </a:p>
                  </a:txBody>
                  <a:tcP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extLst>
                  <a:ext uri="{0D108BD9-81ED-4DB2-BD59-A6C34878D82A}">
                    <a16:rowId xmlns:a16="http://schemas.microsoft.com/office/drawing/2014/main" val="1821258212"/>
                  </a:ext>
                </a:extLst>
              </a:tr>
            </a:tbl>
          </a:graphicData>
        </a:graphic>
      </p:graphicFrame>
      <p:pic>
        <p:nvPicPr>
          <p:cNvPr id="11463" name="Picture 199">
            <a:extLst>
              <a:ext uri="{FF2B5EF4-FFF2-40B4-BE49-F238E27FC236}">
                <a16:creationId xmlns:a16="http://schemas.microsoft.com/office/drawing/2014/main" id="{AAB2DED2-3A2D-0341-1ECF-0BC430E1F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175" y="661988"/>
            <a:ext cx="9239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1464" name="Group 200">
            <a:extLst>
              <a:ext uri="{FF2B5EF4-FFF2-40B4-BE49-F238E27FC236}">
                <a16:creationId xmlns:a16="http://schemas.microsoft.com/office/drawing/2014/main" id="{5582A785-B417-D0A0-9BDE-6E50E71AE8D8}"/>
              </a:ext>
            </a:extLst>
          </p:cNvPr>
          <p:cNvGraphicFramePr>
            <a:graphicFrameLocks noGrp="1"/>
          </p:cNvGraphicFramePr>
          <p:nvPr/>
        </p:nvGraphicFramePr>
        <p:xfrm>
          <a:off x="3478213" y="5529263"/>
          <a:ext cx="5195887" cy="1081088"/>
        </p:xfrm>
        <a:graphic>
          <a:graphicData uri="http://schemas.openxmlformats.org/drawingml/2006/table">
            <a:tbl>
              <a:tblPr/>
              <a:tblGrid>
                <a:gridCol w="1298575">
                  <a:extLst>
                    <a:ext uri="{9D8B030D-6E8A-4147-A177-3AD203B41FA5}">
                      <a16:colId xmlns:a16="http://schemas.microsoft.com/office/drawing/2014/main" val="1453009828"/>
                    </a:ext>
                  </a:extLst>
                </a:gridCol>
                <a:gridCol w="1300162">
                  <a:extLst>
                    <a:ext uri="{9D8B030D-6E8A-4147-A177-3AD203B41FA5}">
                      <a16:colId xmlns:a16="http://schemas.microsoft.com/office/drawing/2014/main" val="3126499005"/>
                    </a:ext>
                  </a:extLst>
                </a:gridCol>
                <a:gridCol w="1298575">
                  <a:extLst>
                    <a:ext uri="{9D8B030D-6E8A-4147-A177-3AD203B41FA5}">
                      <a16:colId xmlns:a16="http://schemas.microsoft.com/office/drawing/2014/main" val="1974900747"/>
                    </a:ext>
                  </a:extLst>
                </a:gridCol>
                <a:gridCol w="1298575">
                  <a:extLst>
                    <a:ext uri="{9D8B030D-6E8A-4147-A177-3AD203B41FA5}">
                      <a16:colId xmlns:a16="http://schemas.microsoft.com/office/drawing/2014/main" val="587174292"/>
                    </a:ext>
                  </a:extLst>
                </a:gridCol>
              </a:tblGrid>
              <a:tr h="274638">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2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endParaRP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C2E088"/>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2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endParaRP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FFF00"/>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2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endParaRP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FDB714"/>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12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endParaRP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E5243B"/>
                    </a:solidFill>
                  </a:tcPr>
                </a:tc>
                <a:extLst>
                  <a:ext uri="{0D108BD9-81ED-4DB2-BD59-A6C34878D82A}">
                    <a16:rowId xmlns:a16="http://schemas.microsoft.com/office/drawing/2014/main" val="3693641810"/>
                  </a:ext>
                </a:extLst>
              </a:tr>
              <a:tr h="806450">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Según</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lo </a:t>
                      </a: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planeado</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o </a:t>
                      </a: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haber</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logrado</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el</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objetivo</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del ODS</a:t>
                      </a: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2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Todavía hay problemas</a:t>
                      </a: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2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Todavía hay problemas significativos</a:t>
                      </a: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tc>
                  <a:txBody>
                    <a:bodyPr/>
                    <a:lstStyle>
                      <a:lvl1pPr>
                        <a:lnSpc>
                          <a:spcPct val="75000"/>
                        </a:lnSpc>
                        <a:spcBef>
                          <a:spcPts val="1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2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2000"/>
                        </a:lnSpc>
                        <a:spcBef>
                          <a:spcPts val="50"/>
                        </a:spcBef>
                        <a:spcAft>
                          <a:spcPts val="5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Todavía</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hay </a:t>
                      </a:r>
                      <a:r>
                        <a:rPr kumimoji="0" lang="en-US" altLang="es-ES" sz="12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problemas</a:t>
                      </a:r>
                      <a:r>
                        <a:rPr kumimoji="0" lang="en-US" altLang="es-ES" sz="12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graves</a:t>
                      </a:r>
                    </a:p>
                  </a:txBody>
                  <a:tcPr anchor="ctr"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DDEBCE"/>
                    </a:solidFill>
                  </a:tcPr>
                </a:tc>
                <a:extLst>
                  <a:ext uri="{0D108BD9-81ED-4DB2-BD59-A6C34878D82A}">
                    <a16:rowId xmlns:a16="http://schemas.microsoft.com/office/drawing/2014/main" val="2824617229"/>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A6855B73-B1FF-C617-465E-06B6CF10BA00}"/>
              </a:ext>
            </a:extLst>
          </p:cNvPr>
          <p:cNvSpPr>
            <a:spLocks noGrp="1" noChangeArrowheads="1"/>
          </p:cNvSpPr>
          <p:nvPr>
            <p:ph type="title"/>
          </p:nvPr>
        </p:nvSpPr>
        <p:spPr>
          <a:xfrm>
            <a:off x="727075" y="265113"/>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ODS 2:	Contribución de la Agricultura</a:t>
            </a:r>
            <a:r>
              <a:rPr lang="es-ES" altLang="es-ES" sz="4800">
                <a:solidFill>
                  <a:srgbClr val="404040"/>
                </a:solidFill>
                <a:latin typeface="Cambria" panose="02040503050406030204" pitchFamily="18" charset="0"/>
              </a:rPr>
              <a:t>	</a:t>
            </a:r>
          </a:p>
        </p:txBody>
      </p:sp>
      <p:sp>
        <p:nvSpPr>
          <p:cNvPr id="12290" name="Text Box 2">
            <a:extLst>
              <a:ext uri="{FF2B5EF4-FFF2-40B4-BE49-F238E27FC236}">
                <a16:creationId xmlns:a16="http://schemas.microsoft.com/office/drawing/2014/main" id="{447FC7B9-4954-F421-CA5F-DC4B788CB889}"/>
              </a:ext>
            </a:extLst>
          </p:cNvPr>
          <p:cNvSpPr txBox="1">
            <a:spLocks noChangeArrowheads="1"/>
          </p:cNvSpPr>
          <p:nvPr/>
        </p:nvSpPr>
        <p:spPr bwMode="auto">
          <a:xfrm>
            <a:off x="1096963" y="195421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457200" indent="-4572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50"/>
              </a:spcBef>
              <a:spcAft>
                <a:spcPts val="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20000"/>
              </a:lnSpc>
              <a:buClr>
                <a:srgbClr val="99CB38"/>
              </a:buClr>
              <a:buFont typeface="Times New Roman" panose="02020603050405020304" pitchFamily="18" charset="0"/>
              <a:buAutoNum type="arabicPeriod"/>
            </a:pPr>
            <a:r>
              <a:rPr lang="es-ES" altLang="es-ES" sz="2000" dirty="0">
                <a:latin typeface="Cambria" panose="02040503050406030204" pitchFamily="18" charset="0"/>
              </a:rPr>
              <a:t>Fomentar la agricultura enfocada a la nutrición y crear conciencia sobre hábitos alimenticios saludables para mejorar la variedad dietética y la nutrición</a:t>
            </a:r>
          </a:p>
          <a:p>
            <a:pPr algn="just" hangingPunct="1">
              <a:lnSpc>
                <a:spcPct val="120000"/>
              </a:lnSpc>
              <a:buClr>
                <a:srgbClr val="99CB38"/>
              </a:buClr>
              <a:buFont typeface="Times New Roman" panose="02020603050405020304" pitchFamily="18" charset="0"/>
              <a:buAutoNum type="arabicPeriod"/>
            </a:pPr>
            <a:r>
              <a:rPr lang="es-ES" altLang="es-ES" sz="2000" dirty="0">
                <a:latin typeface="Cambria" panose="02040503050406030204" pitchFamily="18" charset="0"/>
              </a:rPr>
              <a:t>Garantizar que los pequeños agricultores tengan acceso a tierras, crédito e insumos agrícolas modernos como semillas, fertilizantes y maquinaria</a:t>
            </a:r>
          </a:p>
          <a:p>
            <a:pPr algn="just" hangingPunct="1">
              <a:lnSpc>
                <a:spcPct val="120000"/>
              </a:lnSpc>
              <a:buClr>
                <a:srgbClr val="99CB38"/>
              </a:buClr>
              <a:buFont typeface="Times New Roman" panose="02020603050405020304" pitchFamily="18" charset="0"/>
              <a:buAutoNum type="arabicPeriod"/>
            </a:pPr>
            <a:r>
              <a:rPr lang="es-ES" altLang="es-ES" sz="2000" dirty="0">
                <a:latin typeface="Cambria" panose="02040503050406030204" pitchFamily="18" charset="0"/>
              </a:rPr>
              <a:t>Desarrollar y promover el uso de variedades de cultivos que sean de alta productividad y resistentes a las sequías y a las enfermedades para aumentar la productividad agrícola </a:t>
            </a:r>
          </a:p>
          <a:p>
            <a:pPr algn="just" hangingPunct="1">
              <a:lnSpc>
                <a:spcPct val="120000"/>
              </a:lnSpc>
              <a:buClr>
                <a:srgbClr val="99CB38"/>
              </a:buClr>
              <a:buFont typeface="Times New Roman" panose="02020603050405020304" pitchFamily="18" charset="0"/>
              <a:buAutoNum type="arabicPeriod"/>
            </a:pPr>
            <a:r>
              <a:rPr lang="es-ES" altLang="es-ES" sz="2000" dirty="0">
                <a:latin typeface="Cambria" panose="02040503050406030204" pitchFamily="18" charset="0"/>
              </a:rPr>
              <a:t>Aplicar prácticas como el cultivo intercalado, la agroforestería y la rotación de cultivos, que mejoran la fertilidad del suelo y fomentan la biodiversidad</a:t>
            </a:r>
          </a:p>
          <a:p>
            <a:pPr algn="just" hangingPunct="1">
              <a:lnSpc>
                <a:spcPct val="120000"/>
              </a:lnSpc>
              <a:buClr>
                <a:srgbClr val="99CB38"/>
              </a:buClr>
              <a:buFont typeface="Times New Roman" panose="02020603050405020304" pitchFamily="18" charset="0"/>
              <a:buAutoNum type="arabicPeriod"/>
            </a:pPr>
            <a:r>
              <a:rPr lang="es-ES" altLang="es-ES" sz="2000" dirty="0">
                <a:latin typeface="Cambria" panose="02040503050406030204" pitchFamily="18" charset="0"/>
              </a:rPr>
              <a:t>Optimizar el uso de fertilizantes nitrogenados usando fertilizantes de liberación lenta y aumentando la materia orgánica del suelo</a:t>
            </a:r>
          </a:p>
        </p:txBody>
      </p:sp>
      <p:pic>
        <p:nvPicPr>
          <p:cNvPr id="12291" name="Picture 3">
            <a:extLst>
              <a:ext uri="{FF2B5EF4-FFF2-40B4-BE49-F238E27FC236}">
                <a16:creationId xmlns:a16="http://schemas.microsoft.com/office/drawing/2014/main" id="{34504BBA-2A56-899B-09A3-A955F1AFF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1438" y="719138"/>
            <a:ext cx="9239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7894</TotalTime>
  <Words>3847</Words>
  <Application>Microsoft Office PowerPoint</Application>
  <PresentationFormat>Personalizado</PresentationFormat>
  <Paragraphs>405</Paragraphs>
  <Slides>32</Slides>
  <Notes>30</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0</vt:i4>
      </vt:variant>
      <vt:variant>
        <vt:lpstr>Títulos de diapositiva</vt:lpstr>
      </vt:variant>
      <vt:variant>
        <vt:i4>32</vt:i4>
      </vt:variant>
    </vt:vector>
  </HeadingPairs>
  <TitlesOfParts>
    <vt:vector size="42" baseType="lpstr">
      <vt:lpstr>Arial</vt:lpstr>
      <vt:lpstr>Bahnschrift SemiLight</vt:lpstr>
      <vt:lpstr>Calibri</vt:lpstr>
      <vt:lpstr>Calibri Light</vt:lpstr>
      <vt:lpstr>Cambria</vt:lpstr>
      <vt:lpstr>DejaVuSans-Bold</vt:lpstr>
      <vt:lpstr>Times New Roman</vt:lpstr>
      <vt:lpstr>Wingdings</vt:lpstr>
      <vt:lpstr>Tema de Office</vt:lpstr>
      <vt:lpstr>Retrospect</vt:lpstr>
      <vt:lpstr> </vt:lpstr>
      <vt:lpstr>Objetivos de Desarrollo Sostenible (ODS)</vt:lpstr>
      <vt:lpstr>Los 17 ODS</vt:lpstr>
      <vt:lpstr>Los 17 ODS</vt:lpstr>
      <vt:lpstr>ODS 1: Fin de la Pobreza</vt:lpstr>
      <vt:lpstr>ODS 1: Fin de la Pobreza</vt:lpstr>
      <vt:lpstr>ODS 2: Hambre Cero  </vt:lpstr>
      <vt:lpstr>ODS 2: Hambre Cero </vt:lpstr>
      <vt:lpstr>ODS 2: Contribución de la Agricultura </vt:lpstr>
      <vt:lpstr>ODS 3: Salud y Bienestar</vt:lpstr>
      <vt:lpstr>ODS 3: Salud y Bienestar</vt:lpstr>
      <vt:lpstr>ODS 5: Igualdad de Género</vt:lpstr>
      <vt:lpstr>ODS 5: Contribución de la Agricultura</vt:lpstr>
      <vt:lpstr>ODS 5: Contribución de la Agricultura</vt:lpstr>
      <vt:lpstr>ODS 6: Agua Limpia y Saneamiento</vt:lpstr>
      <vt:lpstr>ODS 6: Agua Limpia y Saneamiento</vt:lpstr>
      <vt:lpstr>ODS 7: Energía Asequible  y No Contaminante</vt:lpstr>
      <vt:lpstr>Consumo Energético en la Agricultura</vt:lpstr>
      <vt:lpstr>ODS 8: Trabajo Decente  y Crecimiento Económico</vt:lpstr>
      <vt:lpstr>ODS 8: Contribución de la Agricultura</vt:lpstr>
      <vt:lpstr>ODS 10: Reducción  de las Desigualdades</vt:lpstr>
      <vt:lpstr>ODS 10: Contribución de la Agricultura</vt:lpstr>
      <vt:lpstr>ODS 12: Producción y Consumo  Responsables</vt:lpstr>
      <vt:lpstr>ODS 12: Producción y Consumo Responsables</vt:lpstr>
      <vt:lpstr>ODS 12: Contribución de la Agricultura</vt:lpstr>
      <vt:lpstr>ODS 12: Contribución de la Agricultura</vt:lpstr>
      <vt:lpstr>ODS 13: Acción por el Clima</vt:lpstr>
      <vt:lpstr>ODS 13: Contribución de la Agricultura</vt:lpstr>
      <vt:lpstr>ODS 13: Contribución de la Agricultura</vt:lpstr>
      <vt:lpstr>ODS 15: Vida de Ecosistemas Terrestres</vt:lpstr>
      <vt:lpstr>ODS 15: Contribución de la Agricultura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Navarro Pedreño, Jose</cp:lastModifiedBy>
  <cp:revision>106</cp:revision>
  <cp:lastPrinted>1601-01-01T00:00:00Z</cp:lastPrinted>
  <dcterms:created xsi:type="dcterms:W3CDTF">2018-11-05T13:13:47Z</dcterms:created>
  <dcterms:modified xsi:type="dcterms:W3CDTF">2023-12-04T12:45:44Z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Notes">
    <vt:r8>3</vt:r8>
  </property>
  <property fmtid="{D5CDD505-2E9C-101B-9397-08002B2CF9AE}" pid="4" name="PresentationFormat">
    <vt:lpwstr>Widescreen</vt:lpwstr>
  </property>
  <property fmtid="{D5CDD505-2E9C-101B-9397-08002B2CF9AE}" pid="5" name="Slides">
    <vt:r8>32</vt:r8>
  </property>
</Properties>
</file>